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37" r:id="rId2"/>
    <p:sldId id="406" r:id="rId3"/>
    <p:sldId id="364" r:id="rId4"/>
    <p:sldId id="405" r:id="rId5"/>
    <p:sldId id="404" r:id="rId6"/>
    <p:sldId id="408" r:id="rId7"/>
    <p:sldId id="409" r:id="rId8"/>
    <p:sldId id="457" r:id="rId9"/>
    <p:sldId id="458" r:id="rId10"/>
    <p:sldId id="456" r:id="rId11"/>
    <p:sldId id="407" r:id="rId12"/>
    <p:sldId id="418" r:id="rId13"/>
    <p:sldId id="419" r:id="rId14"/>
    <p:sldId id="433" r:id="rId15"/>
    <p:sldId id="467" r:id="rId16"/>
    <p:sldId id="459" r:id="rId17"/>
    <p:sldId id="434" r:id="rId18"/>
    <p:sldId id="435" r:id="rId19"/>
    <p:sldId id="461" r:id="rId20"/>
    <p:sldId id="468" r:id="rId21"/>
    <p:sldId id="469" r:id="rId22"/>
    <p:sldId id="460" r:id="rId23"/>
    <p:sldId id="436" r:id="rId24"/>
    <p:sldId id="462" r:id="rId25"/>
    <p:sldId id="470" r:id="rId26"/>
    <p:sldId id="438" r:id="rId27"/>
    <p:sldId id="439" r:id="rId28"/>
    <p:sldId id="440" r:id="rId29"/>
    <p:sldId id="441" r:id="rId30"/>
    <p:sldId id="442" r:id="rId31"/>
    <p:sldId id="443" r:id="rId32"/>
    <p:sldId id="444" r:id="rId33"/>
    <p:sldId id="445" r:id="rId34"/>
    <p:sldId id="463" r:id="rId35"/>
    <p:sldId id="466" r:id="rId36"/>
    <p:sldId id="471" r:id="rId37"/>
    <p:sldId id="465" r:id="rId38"/>
    <p:sldId id="448" r:id="rId39"/>
    <p:sldId id="453" r:id="rId40"/>
    <p:sldId id="449" r:id="rId41"/>
    <p:sldId id="450" r:id="rId42"/>
    <p:sldId id="451" r:id="rId43"/>
    <p:sldId id="452" r:id="rId44"/>
    <p:sldId id="454" r:id="rId45"/>
    <p:sldId id="472" r:id="rId46"/>
    <p:sldId id="473" r:id="rId47"/>
    <p:sldId id="455" r:id="rId48"/>
    <p:sldId id="412"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5D35"/>
    <a:srgbClr val="3D3D3D"/>
    <a:srgbClr val="B3B3B3"/>
    <a:srgbClr val="2E2E2E"/>
    <a:srgbClr val="F5F5F5"/>
    <a:srgbClr val="FBFBFB"/>
    <a:srgbClr val="98971A"/>
    <a:srgbClr val="B16286"/>
    <a:srgbClr val="000000"/>
    <a:srgbClr val="8EC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0"/>
    <p:restoredTop sz="94762"/>
  </p:normalViewPr>
  <p:slideViewPr>
    <p:cSldViewPr snapToGrid="0" snapToObjects="1">
      <p:cViewPr varScale="1">
        <p:scale>
          <a:sx n="116" d="100"/>
          <a:sy n="116" d="100"/>
        </p:scale>
        <p:origin x="22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2B04-BB90-2846-BF18-A2A182E9E8F9}" type="datetimeFigureOut">
              <a:rPr lang="fr-FR" smtClean="0"/>
              <a:t>11/09/2024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DC06C-C233-FB48-A404-65D0F95A67B2}" type="slidenum">
              <a:rPr lang="fr-FR" smtClean="0"/>
              <a:t>‹N°›</a:t>
            </a:fld>
            <a:endParaRPr lang="fr-FR"/>
          </a:p>
        </p:txBody>
      </p:sp>
    </p:spTree>
    <p:extLst>
      <p:ext uri="{BB962C8B-B14F-4D97-AF65-F5344CB8AC3E}">
        <p14:creationId xmlns:p14="http://schemas.microsoft.com/office/powerpoint/2010/main" val="101068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a:t>
            </a:fld>
            <a:endParaRPr lang="fr-FR" dirty="0"/>
          </a:p>
        </p:txBody>
      </p:sp>
    </p:spTree>
    <p:extLst>
      <p:ext uri="{BB962C8B-B14F-4D97-AF65-F5344CB8AC3E}">
        <p14:creationId xmlns:p14="http://schemas.microsoft.com/office/powerpoint/2010/main" val="332302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10</a:t>
            </a:fld>
            <a:endParaRPr lang="fr-FR" dirty="0"/>
          </a:p>
        </p:txBody>
      </p:sp>
    </p:spTree>
    <p:extLst>
      <p:ext uri="{BB962C8B-B14F-4D97-AF65-F5344CB8AC3E}">
        <p14:creationId xmlns:p14="http://schemas.microsoft.com/office/powerpoint/2010/main" val="1158404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11</a:t>
            </a:fld>
            <a:endParaRPr lang="fr-FR" dirty="0"/>
          </a:p>
        </p:txBody>
      </p:sp>
    </p:spTree>
    <p:extLst>
      <p:ext uri="{BB962C8B-B14F-4D97-AF65-F5344CB8AC3E}">
        <p14:creationId xmlns:p14="http://schemas.microsoft.com/office/powerpoint/2010/main" val="1898701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12</a:t>
            </a:fld>
            <a:endParaRPr lang="fr-FR" dirty="0"/>
          </a:p>
        </p:txBody>
      </p:sp>
    </p:spTree>
    <p:extLst>
      <p:ext uri="{BB962C8B-B14F-4D97-AF65-F5344CB8AC3E}">
        <p14:creationId xmlns:p14="http://schemas.microsoft.com/office/powerpoint/2010/main" val="1463923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13</a:t>
            </a:fld>
            <a:endParaRPr lang="fr-FR" dirty="0"/>
          </a:p>
        </p:txBody>
      </p:sp>
    </p:spTree>
    <p:extLst>
      <p:ext uri="{BB962C8B-B14F-4D97-AF65-F5344CB8AC3E}">
        <p14:creationId xmlns:p14="http://schemas.microsoft.com/office/powerpoint/2010/main" val="2724621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14</a:t>
            </a:fld>
            <a:endParaRPr lang="fr-FR" dirty="0"/>
          </a:p>
        </p:txBody>
      </p:sp>
    </p:spTree>
    <p:extLst>
      <p:ext uri="{BB962C8B-B14F-4D97-AF65-F5344CB8AC3E}">
        <p14:creationId xmlns:p14="http://schemas.microsoft.com/office/powerpoint/2010/main" val="2645147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15</a:t>
            </a:fld>
            <a:endParaRPr lang="fr-FR" dirty="0"/>
          </a:p>
        </p:txBody>
      </p:sp>
    </p:spTree>
    <p:extLst>
      <p:ext uri="{BB962C8B-B14F-4D97-AF65-F5344CB8AC3E}">
        <p14:creationId xmlns:p14="http://schemas.microsoft.com/office/powerpoint/2010/main" val="1377244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16</a:t>
            </a:fld>
            <a:endParaRPr lang="fr-FR" dirty="0"/>
          </a:p>
        </p:txBody>
      </p:sp>
    </p:spTree>
    <p:extLst>
      <p:ext uri="{BB962C8B-B14F-4D97-AF65-F5344CB8AC3E}">
        <p14:creationId xmlns:p14="http://schemas.microsoft.com/office/powerpoint/2010/main" val="3878285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17</a:t>
            </a:fld>
            <a:endParaRPr lang="fr-FR" dirty="0"/>
          </a:p>
        </p:txBody>
      </p:sp>
    </p:spTree>
    <p:extLst>
      <p:ext uri="{BB962C8B-B14F-4D97-AF65-F5344CB8AC3E}">
        <p14:creationId xmlns:p14="http://schemas.microsoft.com/office/powerpoint/2010/main" val="159481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18</a:t>
            </a:fld>
            <a:endParaRPr lang="fr-FR" dirty="0"/>
          </a:p>
        </p:txBody>
      </p:sp>
    </p:spTree>
    <p:extLst>
      <p:ext uri="{BB962C8B-B14F-4D97-AF65-F5344CB8AC3E}">
        <p14:creationId xmlns:p14="http://schemas.microsoft.com/office/powerpoint/2010/main" val="247897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19</a:t>
            </a:fld>
            <a:endParaRPr lang="fr-FR" dirty="0"/>
          </a:p>
        </p:txBody>
      </p:sp>
    </p:spTree>
    <p:extLst>
      <p:ext uri="{BB962C8B-B14F-4D97-AF65-F5344CB8AC3E}">
        <p14:creationId xmlns:p14="http://schemas.microsoft.com/office/powerpoint/2010/main" val="311136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a:t>
            </a:fld>
            <a:endParaRPr lang="fr-FR" dirty="0"/>
          </a:p>
        </p:txBody>
      </p:sp>
    </p:spTree>
    <p:extLst>
      <p:ext uri="{BB962C8B-B14F-4D97-AF65-F5344CB8AC3E}">
        <p14:creationId xmlns:p14="http://schemas.microsoft.com/office/powerpoint/2010/main" val="92476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20</a:t>
            </a:fld>
            <a:endParaRPr lang="fr-FR" dirty="0"/>
          </a:p>
        </p:txBody>
      </p:sp>
    </p:spTree>
    <p:extLst>
      <p:ext uri="{BB962C8B-B14F-4D97-AF65-F5344CB8AC3E}">
        <p14:creationId xmlns:p14="http://schemas.microsoft.com/office/powerpoint/2010/main" val="1828048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21</a:t>
            </a:fld>
            <a:endParaRPr lang="fr-FR" dirty="0"/>
          </a:p>
        </p:txBody>
      </p:sp>
    </p:spTree>
    <p:extLst>
      <p:ext uri="{BB962C8B-B14F-4D97-AF65-F5344CB8AC3E}">
        <p14:creationId xmlns:p14="http://schemas.microsoft.com/office/powerpoint/2010/main" val="2579712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22</a:t>
            </a:fld>
            <a:endParaRPr lang="fr-FR" dirty="0"/>
          </a:p>
        </p:txBody>
      </p:sp>
    </p:spTree>
    <p:extLst>
      <p:ext uri="{BB962C8B-B14F-4D97-AF65-F5344CB8AC3E}">
        <p14:creationId xmlns:p14="http://schemas.microsoft.com/office/powerpoint/2010/main" val="3924791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23</a:t>
            </a:fld>
            <a:endParaRPr lang="fr-FR" dirty="0"/>
          </a:p>
        </p:txBody>
      </p:sp>
    </p:spTree>
    <p:extLst>
      <p:ext uri="{BB962C8B-B14F-4D97-AF65-F5344CB8AC3E}">
        <p14:creationId xmlns:p14="http://schemas.microsoft.com/office/powerpoint/2010/main" val="3729882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24</a:t>
            </a:fld>
            <a:endParaRPr lang="fr-FR" dirty="0"/>
          </a:p>
        </p:txBody>
      </p:sp>
    </p:spTree>
    <p:extLst>
      <p:ext uri="{BB962C8B-B14F-4D97-AF65-F5344CB8AC3E}">
        <p14:creationId xmlns:p14="http://schemas.microsoft.com/office/powerpoint/2010/main" val="1804497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25</a:t>
            </a:fld>
            <a:endParaRPr lang="fr-FR" dirty="0"/>
          </a:p>
        </p:txBody>
      </p:sp>
    </p:spTree>
    <p:extLst>
      <p:ext uri="{BB962C8B-B14F-4D97-AF65-F5344CB8AC3E}">
        <p14:creationId xmlns:p14="http://schemas.microsoft.com/office/powerpoint/2010/main" val="1587438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26</a:t>
            </a:fld>
            <a:endParaRPr lang="fr-FR" dirty="0"/>
          </a:p>
        </p:txBody>
      </p:sp>
    </p:spTree>
    <p:extLst>
      <p:ext uri="{BB962C8B-B14F-4D97-AF65-F5344CB8AC3E}">
        <p14:creationId xmlns:p14="http://schemas.microsoft.com/office/powerpoint/2010/main" val="3747290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27</a:t>
            </a:fld>
            <a:endParaRPr lang="fr-FR" dirty="0"/>
          </a:p>
        </p:txBody>
      </p:sp>
    </p:spTree>
    <p:extLst>
      <p:ext uri="{BB962C8B-B14F-4D97-AF65-F5344CB8AC3E}">
        <p14:creationId xmlns:p14="http://schemas.microsoft.com/office/powerpoint/2010/main" val="1377944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28</a:t>
            </a:fld>
            <a:endParaRPr lang="fr-FR" dirty="0"/>
          </a:p>
        </p:txBody>
      </p:sp>
    </p:spTree>
    <p:extLst>
      <p:ext uri="{BB962C8B-B14F-4D97-AF65-F5344CB8AC3E}">
        <p14:creationId xmlns:p14="http://schemas.microsoft.com/office/powerpoint/2010/main" val="34469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29</a:t>
            </a:fld>
            <a:endParaRPr lang="fr-FR" dirty="0"/>
          </a:p>
        </p:txBody>
      </p:sp>
    </p:spTree>
    <p:extLst>
      <p:ext uri="{BB962C8B-B14F-4D97-AF65-F5344CB8AC3E}">
        <p14:creationId xmlns:p14="http://schemas.microsoft.com/office/powerpoint/2010/main" val="378586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a:t>
            </a:fld>
            <a:endParaRPr lang="fr-FR" dirty="0"/>
          </a:p>
        </p:txBody>
      </p:sp>
    </p:spTree>
    <p:extLst>
      <p:ext uri="{BB962C8B-B14F-4D97-AF65-F5344CB8AC3E}">
        <p14:creationId xmlns:p14="http://schemas.microsoft.com/office/powerpoint/2010/main" val="1554709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30</a:t>
            </a:fld>
            <a:endParaRPr lang="fr-FR" dirty="0"/>
          </a:p>
        </p:txBody>
      </p:sp>
    </p:spTree>
    <p:extLst>
      <p:ext uri="{BB962C8B-B14F-4D97-AF65-F5344CB8AC3E}">
        <p14:creationId xmlns:p14="http://schemas.microsoft.com/office/powerpoint/2010/main" val="3481684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31</a:t>
            </a:fld>
            <a:endParaRPr lang="fr-FR" dirty="0"/>
          </a:p>
        </p:txBody>
      </p:sp>
    </p:spTree>
    <p:extLst>
      <p:ext uri="{BB962C8B-B14F-4D97-AF65-F5344CB8AC3E}">
        <p14:creationId xmlns:p14="http://schemas.microsoft.com/office/powerpoint/2010/main" val="913593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32</a:t>
            </a:fld>
            <a:endParaRPr lang="fr-FR" dirty="0"/>
          </a:p>
        </p:txBody>
      </p:sp>
    </p:spTree>
    <p:extLst>
      <p:ext uri="{BB962C8B-B14F-4D97-AF65-F5344CB8AC3E}">
        <p14:creationId xmlns:p14="http://schemas.microsoft.com/office/powerpoint/2010/main" val="1334568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33</a:t>
            </a:fld>
            <a:endParaRPr lang="fr-FR" dirty="0"/>
          </a:p>
        </p:txBody>
      </p:sp>
    </p:spTree>
    <p:extLst>
      <p:ext uri="{BB962C8B-B14F-4D97-AF65-F5344CB8AC3E}">
        <p14:creationId xmlns:p14="http://schemas.microsoft.com/office/powerpoint/2010/main" val="985690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34</a:t>
            </a:fld>
            <a:endParaRPr lang="fr-FR" dirty="0"/>
          </a:p>
        </p:txBody>
      </p:sp>
    </p:spTree>
    <p:extLst>
      <p:ext uri="{BB962C8B-B14F-4D97-AF65-F5344CB8AC3E}">
        <p14:creationId xmlns:p14="http://schemas.microsoft.com/office/powerpoint/2010/main" val="1260723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35</a:t>
            </a:fld>
            <a:endParaRPr lang="fr-FR" dirty="0"/>
          </a:p>
        </p:txBody>
      </p:sp>
    </p:spTree>
    <p:extLst>
      <p:ext uri="{BB962C8B-B14F-4D97-AF65-F5344CB8AC3E}">
        <p14:creationId xmlns:p14="http://schemas.microsoft.com/office/powerpoint/2010/main" val="3366159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36</a:t>
            </a:fld>
            <a:endParaRPr lang="fr-FR" dirty="0"/>
          </a:p>
        </p:txBody>
      </p:sp>
    </p:spTree>
    <p:extLst>
      <p:ext uri="{BB962C8B-B14F-4D97-AF65-F5344CB8AC3E}">
        <p14:creationId xmlns:p14="http://schemas.microsoft.com/office/powerpoint/2010/main" val="2955336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37</a:t>
            </a:fld>
            <a:endParaRPr lang="fr-FR" dirty="0"/>
          </a:p>
        </p:txBody>
      </p:sp>
    </p:spTree>
    <p:extLst>
      <p:ext uri="{BB962C8B-B14F-4D97-AF65-F5344CB8AC3E}">
        <p14:creationId xmlns:p14="http://schemas.microsoft.com/office/powerpoint/2010/main" val="973974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38</a:t>
            </a:fld>
            <a:endParaRPr lang="fr-FR" dirty="0"/>
          </a:p>
        </p:txBody>
      </p:sp>
    </p:spTree>
    <p:extLst>
      <p:ext uri="{BB962C8B-B14F-4D97-AF65-F5344CB8AC3E}">
        <p14:creationId xmlns:p14="http://schemas.microsoft.com/office/powerpoint/2010/main" val="2899045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39</a:t>
            </a:fld>
            <a:endParaRPr lang="fr-FR" dirty="0"/>
          </a:p>
        </p:txBody>
      </p:sp>
    </p:spTree>
    <p:extLst>
      <p:ext uri="{BB962C8B-B14F-4D97-AF65-F5344CB8AC3E}">
        <p14:creationId xmlns:p14="http://schemas.microsoft.com/office/powerpoint/2010/main" val="209825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a:t>
            </a:fld>
            <a:endParaRPr lang="fr-FR" dirty="0"/>
          </a:p>
        </p:txBody>
      </p:sp>
    </p:spTree>
    <p:extLst>
      <p:ext uri="{BB962C8B-B14F-4D97-AF65-F5344CB8AC3E}">
        <p14:creationId xmlns:p14="http://schemas.microsoft.com/office/powerpoint/2010/main" val="3865471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40</a:t>
            </a:fld>
            <a:endParaRPr lang="fr-FR" dirty="0"/>
          </a:p>
        </p:txBody>
      </p:sp>
    </p:spTree>
    <p:extLst>
      <p:ext uri="{BB962C8B-B14F-4D97-AF65-F5344CB8AC3E}">
        <p14:creationId xmlns:p14="http://schemas.microsoft.com/office/powerpoint/2010/main" val="3115265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41</a:t>
            </a:fld>
            <a:endParaRPr lang="fr-FR" dirty="0"/>
          </a:p>
        </p:txBody>
      </p:sp>
    </p:spTree>
    <p:extLst>
      <p:ext uri="{BB962C8B-B14F-4D97-AF65-F5344CB8AC3E}">
        <p14:creationId xmlns:p14="http://schemas.microsoft.com/office/powerpoint/2010/main" val="17756474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42</a:t>
            </a:fld>
            <a:endParaRPr lang="fr-FR" dirty="0"/>
          </a:p>
        </p:txBody>
      </p:sp>
    </p:spTree>
    <p:extLst>
      <p:ext uri="{BB962C8B-B14F-4D97-AF65-F5344CB8AC3E}">
        <p14:creationId xmlns:p14="http://schemas.microsoft.com/office/powerpoint/2010/main" val="41973505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43</a:t>
            </a:fld>
            <a:endParaRPr lang="fr-FR" dirty="0"/>
          </a:p>
        </p:txBody>
      </p:sp>
    </p:spTree>
    <p:extLst>
      <p:ext uri="{BB962C8B-B14F-4D97-AF65-F5344CB8AC3E}">
        <p14:creationId xmlns:p14="http://schemas.microsoft.com/office/powerpoint/2010/main" val="3039583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44</a:t>
            </a:fld>
            <a:endParaRPr lang="fr-FR" dirty="0"/>
          </a:p>
        </p:txBody>
      </p:sp>
    </p:spTree>
    <p:extLst>
      <p:ext uri="{BB962C8B-B14F-4D97-AF65-F5344CB8AC3E}">
        <p14:creationId xmlns:p14="http://schemas.microsoft.com/office/powerpoint/2010/main" val="3964837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45</a:t>
            </a:fld>
            <a:endParaRPr lang="fr-FR" dirty="0"/>
          </a:p>
        </p:txBody>
      </p:sp>
    </p:spTree>
    <p:extLst>
      <p:ext uri="{BB962C8B-B14F-4D97-AF65-F5344CB8AC3E}">
        <p14:creationId xmlns:p14="http://schemas.microsoft.com/office/powerpoint/2010/main" val="1148340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46</a:t>
            </a:fld>
            <a:endParaRPr lang="fr-FR" dirty="0"/>
          </a:p>
        </p:txBody>
      </p:sp>
    </p:spTree>
    <p:extLst>
      <p:ext uri="{BB962C8B-B14F-4D97-AF65-F5344CB8AC3E}">
        <p14:creationId xmlns:p14="http://schemas.microsoft.com/office/powerpoint/2010/main" val="2147254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47</a:t>
            </a:fld>
            <a:endParaRPr lang="fr-FR" dirty="0"/>
          </a:p>
        </p:txBody>
      </p:sp>
    </p:spTree>
    <p:extLst>
      <p:ext uri="{BB962C8B-B14F-4D97-AF65-F5344CB8AC3E}">
        <p14:creationId xmlns:p14="http://schemas.microsoft.com/office/powerpoint/2010/main" val="2547887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48</a:t>
            </a:fld>
            <a:endParaRPr lang="fr-FR"/>
          </a:p>
        </p:txBody>
      </p:sp>
    </p:spTree>
    <p:extLst>
      <p:ext uri="{BB962C8B-B14F-4D97-AF65-F5344CB8AC3E}">
        <p14:creationId xmlns:p14="http://schemas.microsoft.com/office/powerpoint/2010/main" val="286870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a:t>
            </a:fld>
            <a:endParaRPr lang="fr-FR" dirty="0"/>
          </a:p>
        </p:txBody>
      </p:sp>
    </p:spTree>
    <p:extLst>
      <p:ext uri="{BB962C8B-B14F-4D97-AF65-F5344CB8AC3E}">
        <p14:creationId xmlns:p14="http://schemas.microsoft.com/office/powerpoint/2010/main" val="26960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a:t>
            </a:fld>
            <a:endParaRPr lang="fr-FR" dirty="0"/>
          </a:p>
        </p:txBody>
      </p:sp>
    </p:spTree>
    <p:extLst>
      <p:ext uri="{BB962C8B-B14F-4D97-AF65-F5344CB8AC3E}">
        <p14:creationId xmlns:p14="http://schemas.microsoft.com/office/powerpoint/2010/main" val="155213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a:t>
            </a:fld>
            <a:endParaRPr lang="fr-FR" dirty="0"/>
          </a:p>
        </p:txBody>
      </p:sp>
    </p:spTree>
    <p:extLst>
      <p:ext uri="{BB962C8B-B14F-4D97-AF65-F5344CB8AC3E}">
        <p14:creationId xmlns:p14="http://schemas.microsoft.com/office/powerpoint/2010/main" val="128489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8</a:t>
            </a:fld>
            <a:endParaRPr lang="fr-FR" dirty="0"/>
          </a:p>
        </p:txBody>
      </p:sp>
    </p:spTree>
    <p:extLst>
      <p:ext uri="{BB962C8B-B14F-4D97-AF65-F5344CB8AC3E}">
        <p14:creationId xmlns:p14="http://schemas.microsoft.com/office/powerpoint/2010/main" val="2947602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9</a:t>
            </a:fld>
            <a:endParaRPr lang="fr-FR" dirty="0"/>
          </a:p>
        </p:txBody>
      </p:sp>
    </p:spTree>
    <p:extLst>
      <p:ext uri="{BB962C8B-B14F-4D97-AF65-F5344CB8AC3E}">
        <p14:creationId xmlns:p14="http://schemas.microsoft.com/office/powerpoint/2010/main" val="2999575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11/09/2024</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11/09/2024</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11/09/2024</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11/09/2024</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11/09/2024</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11/09/2024</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11/09/2024</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11/09/2024</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11/09/2024</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11/09/2024</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11/09/2024</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11/09/2024</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png"/><Relationship Id="rId7"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png"/><Relationship Id="rId7"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6.jpeg"/><Relationship Id="rId4" Type="http://schemas.openxmlformats.org/officeDocument/2006/relationships/image" Target="../media/image16.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png"/><Relationship Id="rId7"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29.jp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direct.mit.edu/books/collection/19822/CogNet" TargetMode="External"/><Relationship Id="rId5" Type="http://schemas.openxmlformats.org/officeDocument/2006/relationships/hyperlink" Target="https://doi.org/10.7551/mitpress/14046.001.0001"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4C16752-47BB-3557-000D-4236CA568670}"/>
              </a:ext>
            </a:extLst>
          </p:cNvPr>
          <p:cNvPicPr>
            <a:picLocks noChangeAspect="1"/>
          </p:cNvPicPr>
          <p:nvPr/>
        </p:nvPicPr>
        <p:blipFill rotWithShape="1">
          <a:blip r:embed="rId3"/>
          <a:srcRect t="16162" b="-11919"/>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89" y="-44067"/>
            <a:ext cx="12206689" cy="6957152"/>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BF6548BB-8FEE-4BA6-BF07-DC83A9F799E8}"/>
              </a:ext>
            </a:extLst>
          </p:cNvPr>
          <p:cNvSpPr txBox="1"/>
          <p:nvPr/>
        </p:nvSpPr>
        <p:spPr>
          <a:xfrm>
            <a:off x="3765206" y="6488668"/>
            <a:ext cx="4661587" cy="369332"/>
          </a:xfrm>
          <a:prstGeom prst="rect">
            <a:avLst/>
          </a:prstGeom>
          <a:noFill/>
        </p:spPr>
        <p:txBody>
          <a:bodyPr wrap="square" rtlCol="0">
            <a:spAutoFit/>
          </a:bodyPr>
          <a:lstStyle/>
          <a:p>
            <a:r>
              <a:rPr lang="fr-FR" noProof="1">
                <a:solidFill>
                  <a:schemeClr val="bg1">
                    <a:lumMod val="85000"/>
                  </a:schemeClr>
                </a:solidFill>
                <a:latin typeface="Courier" pitchFamily="2" charset="0"/>
              </a:rPr>
              <a:t>https://distantviewing.org</a:t>
            </a:r>
          </a:p>
        </p:txBody>
      </p:sp>
      <p:sp>
        <p:nvSpPr>
          <p:cNvPr id="7" name="ZoneTexte 6">
            <a:extLst>
              <a:ext uri="{FF2B5EF4-FFF2-40B4-BE49-F238E27FC236}">
                <a16:creationId xmlns:a16="http://schemas.microsoft.com/office/drawing/2014/main" id="{525433EB-12BC-CFE4-1C7E-06289052A8F9}"/>
              </a:ext>
            </a:extLst>
          </p:cNvPr>
          <p:cNvSpPr txBox="1"/>
          <p:nvPr/>
        </p:nvSpPr>
        <p:spPr>
          <a:xfrm>
            <a:off x="1213286" y="1259175"/>
            <a:ext cx="10389781" cy="3847207"/>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Distant Viewing</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Taylor ARNOLD + Lauren TILTON</a:t>
            </a:r>
          </a:p>
          <a:p>
            <a:endParaRPr lang="fr-FR" sz="20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400" noProof="1">
                <a:solidFill>
                  <a:schemeClr val="bg1"/>
                </a:solidFill>
                <a:latin typeface="Calibri" panose="020F0502020204030204" pitchFamily="34" charset="0"/>
                <a:ea typeface="Palatino" pitchFamily="2" charset="77"/>
                <a:cs typeface="Calibri" panose="020F0502020204030204" pitchFamily="34" charset="0"/>
              </a:rPr>
              <a:t>Séminaire-atelier pictorIA</a:t>
            </a:r>
          </a:p>
          <a:p>
            <a:r>
              <a:rPr lang="fr-FR" sz="2400" noProof="1">
                <a:solidFill>
                  <a:schemeClr val="bg1"/>
                </a:solidFill>
                <a:latin typeface="Calibri" panose="020F0502020204030204" pitchFamily="34" charset="0"/>
                <a:ea typeface="Palatino" pitchFamily="2" charset="77"/>
                <a:cs typeface="Calibri" panose="020F0502020204030204" pitchFamily="34" charset="0"/>
              </a:rPr>
              <a:t>François-Mitterrand – Aquarium (Hall Est) et BnF DataLab</a:t>
            </a:r>
          </a:p>
          <a:p>
            <a:r>
              <a:rPr lang="fr-FR" sz="2400" noProof="1">
                <a:solidFill>
                  <a:schemeClr val="bg1"/>
                </a:solidFill>
                <a:latin typeface="Calibri" panose="020F0502020204030204" pitchFamily="34" charset="0"/>
                <a:ea typeface="Palatino" pitchFamily="2" charset="77"/>
                <a:cs typeface="Calibri" panose="020F0502020204030204" pitchFamily="34" charset="0"/>
              </a:rPr>
              <a:t>Paris, France</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b="1" noProof="1">
                <a:solidFill>
                  <a:schemeClr val="bg1"/>
                </a:solidFill>
                <a:latin typeface="Calibri" panose="020F0502020204030204" pitchFamily="34" charset="0"/>
                <a:ea typeface="Palatino" pitchFamily="2" charset="77"/>
                <a:cs typeface="Calibri" panose="020F0502020204030204" pitchFamily="34" charset="0"/>
              </a:rPr>
              <a:t>11 September 2024, 13h30 &gt; 14h00</a:t>
            </a:r>
          </a:p>
        </p:txBody>
      </p:sp>
    </p:spTree>
    <p:extLst>
      <p:ext uri="{BB962C8B-B14F-4D97-AF65-F5344CB8AC3E}">
        <p14:creationId xmlns:p14="http://schemas.microsoft.com/office/powerpoint/2010/main" val="401758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3970318"/>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application of computer vision is not a neutral process. It engages in socially mediated ways of seeing and viewing that are encoded into the algorithms and the ways that they are used.</a:t>
            </a:r>
          </a:p>
        </p:txBody>
      </p:sp>
      <p:cxnSp>
        <p:nvCxnSpPr>
          <p:cNvPr id="14" name="Connecteur droit avec flèche 13">
            <a:extLst>
              <a:ext uri="{FF2B5EF4-FFF2-40B4-BE49-F238E27FC236}">
                <a16:creationId xmlns:a16="http://schemas.microsoft.com/office/drawing/2014/main" id="{938B98E6-BA74-BC7E-7413-386B5F891BA9}"/>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934D510E-C028-FCF8-001E-B6571DBBD031}"/>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DC3496E5-F124-BC5D-CC1B-BA89C6C2AA24}"/>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8818D677-95D2-C601-AA1D-F8410E2888D8}"/>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9" name="ZoneTexte 18">
            <a:extLst>
              <a:ext uri="{FF2B5EF4-FFF2-40B4-BE49-F238E27FC236}">
                <a16:creationId xmlns:a16="http://schemas.microsoft.com/office/drawing/2014/main" id="{68081293-313F-9972-F9DB-CB1D632CA5B3}"/>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20" name="ZoneTexte 19">
            <a:extLst>
              <a:ext uri="{FF2B5EF4-FFF2-40B4-BE49-F238E27FC236}">
                <a16:creationId xmlns:a16="http://schemas.microsoft.com/office/drawing/2014/main" id="{CB9275A4-E3C0-0CA2-F3D5-DE58BFD6EBC6}"/>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21" name="ZoneTexte 20">
            <a:extLst>
              <a:ext uri="{FF2B5EF4-FFF2-40B4-BE49-F238E27FC236}">
                <a16:creationId xmlns:a16="http://schemas.microsoft.com/office/drawing/2014/main" id="{BDF11C85-FCA8-DA0E-4FDF-B001C8247ED1}"/>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22" name="Connecteur droit avec flèche 21">
            <a:extLst>
              <a:ext uri="{FF2B5EF4-FFF2-40B4-BE49-F238E27FC236}">
                <a16:creationId xmlns:a16="http://schemas.microsoft.com/office/drawing/2014/main" id="{7C7C3BD0-C37D-089B-24DF-A508606E5F00}"/>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4">
            <a:extLst>
              <a:ext uri="{FF2B5EF4-FFF2-40B4-BE49-F238E27FC236}">
                <a16:creationId xmlns:a16="http://schemas.microsoft.com/office/drawing/2014/main" id="{F2D5F3B6-DB8B-3188-28B3-1818119627A5}"/>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5" name="ZoneTexte 24">
            <a:extLst>
              <a:ext uri="{FF2B5EF4-FFF2-40B4-BE49-F238E27FC236}">
                <a16:creationId xmlns:a16="http://schemas.microsoft.com/office/drawing/2014/main" id="{C1ADF8B3-0C85-42CF-E4EC-4D69E5FFE85A}"/>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6" name="ZoneTexte 25">
            <a:extLst>
              <a:ext uri="{FF2B5EF4-FFF2-40B4-BE49-F238E27FC236}">
                <a16:creationId xmlns:a16="http://schemas.microsoft.com/office/drawing/2014/main" id="{19EC6CD2-8AB2-148B-057E-D9104D76E7D1}"/>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27" name="ZoneTexte 26">
            <a:extLst>
              <a:ext uri="{FF2B5EF4-FFF2-40B4-BE49-F238E27FC236}">
                <a16:creationId xmlns:a16="http://schemas.microsoft.com/office/drawing/2014/main" id="{2D0FE36B-8B8C-AA32-C1BC-1EF3EACEE951}"/>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9" name="Image 28" descr="Une image contenant personne, habits, intérieur, cuisine&#10;&#10;Description générée automatiquement">
            <a:extLst>
              <a:ext uri="{FF2B5EF4-FFF2-40B4-BE49-F238E27FC236}">
                <a16:creationId xmlns:a16="http://schemas.microsoft.com/office/drawing/2014/main" id="{5A22FC09-05FC-32FF-226A-3FCF18D5EBFA}"/>
              </a:ext>
            </a:extLst>
          </p:cNvPr>
          <p:cNvPicPr>
            <a:picLocks noChangeAspect="1"/>
          </p:cNvPicPr>
          <p:nvPr/>
        </p:nvPicPr>
        <p:blipFill>
          <a:blip r:embed="rId4"/>
          <a:stretch>
            <a:fillRect/>
          </a:stretch>
        </p:blipFill>
        <p:spPr>
          <a:xfrm>
            <a:off x="7522222" y="882896"/>
            <a:ext cx="4393844" cy="2932158"/>
          </a:xfrm>
          <a:prstGeom prst="rect">
            <a:avLst/>
          </a:prstGeom>
        </p:spPr>
      </p:pic>
    </p:spTree>
    <p:extLst>
      <p:ext uri="{BB962C8B-B14F-4D97-AF65-F5344CB8AC3E}">
        <p14:creationId xmlns:p14="http://schemas.microsoft.com/office/powerpoint/2010/main" val="1863606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3. 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03 – Distant Viewing | </a:t>
            </a:r>
            <a:r>
              <a:rPr lang="fr-FR" sz="1200" b="1" noProof="1">
                <a:solidFill>
                  <a:schemeClr val="bg1">
                    <a:lumMod val="85000"/>
                  </a:schemeClr>
                </a:solidFill>
                <a:latin typeface="Courier" pitchFamily="2" charset="0"/>
              </a:rPr>
              <a:t>DOCUMERICA</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964508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DOCUMERICA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03 – Distant Viewing | </a:t>
            </a:r>
            <a:r>
              <a:rPr lang="fr-FR" sz="1200" b="1" noProof="1">
                <a:solidFill>
                  <a:schemeClr val="tx1">
                    <a:lumMod val="65000"/>
                    <a:lumOff val="35000"/>
                  </a:schemeClr>
                </a:solidFill>
                <a:latin typeface="Courier" pitchFamily="2" charset="0"/>
              </a:rPr>
              <a:t>DOCUMERICA</a:t>
            </a: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646331"/>
          </a:xfrm>
          <a:prstGeom prst="rect">
            <a:avLst/>
          </a:prstGeom>
          <a:noFill/>
        </p:spPr>
        <p:txBody>
          <a:bodyPr wrap="square" rtlCol="0">
            <a:spAutoFit/>
          </a:bodyPr>
          <a:lstStyle/>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
        <p:nvSpPr>
          <p:cNvPr id="5" name="ZoneTexte 4">
            <a:extLst>
              <a:ext uri="{FF2B5EF4-FFF2-40B4-BE49-F238E27FC236}">
                <a16:creationId xmlns:a16="http://schemas.microsoft.com/office/drawing/2014/main" id="{A45C4715-25F3-EA74-E9D2-319A0C8D213E}"/>
              </a:ext>
            </a:extLst>
          </p:cNvPr>
          <p:cNvSpPr txBox="1"/>
          <p:nvPr/>
        </p:nvSpPr>
        <p:spPr>
          <a:xfrm>
            <a:off x="362355" y="834468"/>
            <a:ext cx="6787591"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From 1972 and 1978 the U.S. Environmental Protection Agency (EPA) sponsored the DOCUMERIC project to document contemporary environment issues and highlight ongoing work by the agency.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U.S. National Archies and Records Administration (NARA) has digitized and made available nearly 16,000 images taken by the DOCUMERICA photographers.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Public interest in the collection has recently grown with the increased focus on environmental concerns. While the images are freely accessible from the NARA website and released into the public domain, the ability to understand the scope of the collection in its current form is limited.</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are interested in creating a public interface to allows anyone to explore the many dimensions of the collection.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How can we using distant viewing approaches to help organize and create generous interfaces for this important photographic archive?</a:t>
            </a: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9" name="Image 8" descr="Une image contenant plein air, ciel, capture d’écran, sol&#10;&#10;Description générée automatiquement">
            <a:extLst>
              <a:ext uri="{FF2B5EF4-FFF2-40B4-BE49-F238E27FC236}">
                <a16:creationId xmlns:a16="http://schemas.microsoft.com/office/drawing/2014/main" id="{58058497-C844-D777-8CCD-78643C182E0D}"/>
              </a:ext>
            </a:extLst>
          </p:cNvPr>
          <p:cNvPicPr>
            <a:picLocks noChangeAspect="1"/>
          </p:cNvPicPr>
          <p:nvPr/>
        </p:nvPicPr>
        <p:blipFill>
          <a:blip r:embed="rId4"/>
          <a:stretch>
            <a:fillRect/>
          </a:stretch>
        </p:blipFill>
        <p:spPr>
          <a:xfrm>
            <a:off x="8368488" y="116520"/>
            <a:ext cx="2551773" cy="1723297"/>
          </a:xfrm>
          <a:prstGeom prst="rect">
            <a:avLst/>
          </a:prstGeom>
        </p:spPr>
      </p:pic>
      <p:sp>
        <p:nvSpPr>
          <p:cNvPr id="11" name="ZoneTexte 4">
            <a:extLst>
              <a:ext uri="{FF2B5EF4-FFF2-40B4-BE49-F238E27FC236}">
                <a16:creationId xmlns:a16="http://schemas.microsoft.com/office/drawing/2014/main" id="{1899C306-19E2-34B8-A5EB-9B0004919A9A}"/>
              </a:ext>
            </a:extLst>
          </p:cNvPr>
          <p:cNvSpPr txBox="1"/>
          <p:nvPr/>
        </p:nvSpPr>
        <p:spPr>
          <a:xfrm>
            <a:off x="7517832" y="1857692"/>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 Daniels,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Discarded Pesticide Cans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3" name="Image 12" descr="Une image contenant plein air, eau, capture d’écran, hiver&#10;&#10;Description générée automatiquement">
            <a:extLst>
              <a:ext uri="{FF2B5EF4-FFF2-40B4-BE49-F238E27FC236}">
                <a16:creationId xmlns:a16="http://schemas.microsoft.com/office/drawing/2014/main" id="{6E16D227-3329-6AB9-2757-C5ADDCFD1EF9}"/>
              </a:ext>
            </a:extLst>
          </p:cNvPr>
          <p:cNvPicPr>
            <a:picLocks noChangeAspect="1"/>
          </p:cNvPicPr>
          <p:nvPr/>
        </p:nvPicPr>
        <p:blipFill>
          <a:blip r:embed="rId5"/>
          <a:stretch>
            <a:fillRect/>
          </a:stretch>
        </p:blipFill>
        <p:spPr>
          <a:xfrm>
            <a:off x="8425414" y="2258314"/>
            <a:ext cx="2496648" cy="1687734"/>
          </a:xfrm>
          <a:prstGeom prst="rect">
            <a:avLst/>
          </a:prstGeom>
        </p:spPr>
      </p:pic>
      <p:pic>
        <p:nvPicPr>
          <p:cNvPr id="15" name="Image 14" descr="Une image contenant ciel, plein air, nuage, herbe&#10;&#10;Description générée automatiquement">
            <a:extLst>
              <a:ext uri="{FF2B5EF4-FFF2-40B4-BE49-F238E27FC236}">
                <a16:creationId xmlns:a16="http://schemas.microsoft.com/office/drawing/2014/main" id="{22C0EC21-2832-4F27-24DD-0AF9F3E113CC}"/>
              </a:ext>
            </a:extLst>
          </p:cNvPr>
          <p:cNvPicPr>
            <a:picLocks noChangeAspect="1"/>
          </p:cNvPicPr>
          <p:nvPr/>
        </p:nvPicPr>
        <p:blipFill>
          <a:blip r:embed="rId6"/>
          <a:stretch>
            <a:fillRect/>
          </a:stretch>
        </p:blipFill>
        <p:spPr>
          <a:xfrm>
            <a:off x="8425414" y="4361189"/>
            <a:ext cx="2585134" cy="1728593"/>
          </a:xfrm>
          <a:prstGeom prst="rect">
            <a:avLst/>
          </a:prstGeom>
        </p:spPr>
      </p:pic>
      <p:sp>
        <p:nvSpPr>
          <p:cNvPr id="16" name="ZoneTexte 4">
            <a:extLst>
              <a:ext uri="{FF2B5EF4-FFF2-40B4-BE49-F238E27FC236}">
                <a16:creationId xmlns:a16="http://schemas.microsoft.com/office/drawing/2014/main" id="{D265EE71-293E-0A34-5321-FA571307286E}"/>
              </a:ext>
            </a:extLst>
          </p:cNvPr>
          <p:cNvSpPr txBox="1"/>
          <p:nvPr/>
        </p:nvSpPr>
        <p:spPr>
          <a:xfrm>
            <a:off x="7319605" y="3959074"/>
            <a:ext cx="4796752"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Donald Emmerich, </a:t>
            </a:r>
            <a:r>
              <a:rPr lang="fr-FR" sz="1200" i="1" noProof="1">
                <a:solidFill>
                  <a:schemeClr val="bg1">
                    <a:lumMod val="65000"/>
                  </a:schemeClr>
                </a:solidFill>
                <a:latin typeface="Palatino" pitchFamily="2" charset="77"/>
                <a:ea typeface="Palatino" pitchFamily="2" charset="77"/>
                <a:cs typeface="Calibri" panose="020F0502020204030204" pitchFamily="34" charset="0"/>
              </a:rPr>
              <a:t>Ore Carrier Heads into Lake Superior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
        <p:nvSpPr>
          <p:cNvPr id="17" name="ZoneTexte 4">
            <a:extLst>
              <a:ext uri="{FF2B5EF4-FFF2-40B4-BE49-F238E27FC236}">
                <a16:creationId xmlns:a16="http://schemas.microsoft.com/office/drawing/2014/main" id="{FDEB0304-39E5-F1BC-8492-CCD6D0E1B2D8}"/>
              </a:ext>
            </a:extLst>
          </p:cNvPr>
          <p:cNvSpPr txBox="1"/>
          <p:nvPr/>
        </p:nvSpPr>
        <p:spPr>
          <a:xfrm>
            <a:off x="7562075" y="6214898"/>
            <a:ext cx="4311813"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Arthur Greenberg,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Excentric Mailbox Display </a:t>
            </a:r>
            <a:r>
              <a:rPr lang="fr-FR" sz="1200" noProof="1">
                <a:solidFill>
                  <a:schemeClr val="bg1">
                    <a:lumMod val="65000"/>
                  </a:schemeClr>
                </a:solidFill>
                <a:latin typeface="Palatino" pitchFamily="2" charset="77"/>
                <a:ea typeface="Palatino" pitchFamily="2" charset="77"/>
                <a:cs typeface="Calibri" panose="020F0502020204030204" pitchFamily="34" charset="0"/>
              </a:rPr>
              <a:t>(June 1973). </a:t>
            </a:r>
          </a:p>
        </p:txBody>
      </p:sp>
    </p:spTree>
    <p:extLst>
      <p:ext uri="{BB962C8B-B14F-4D97-AF65-F5344CB8AC3E}">
        <p14:creationId xmlns:p14="http://schemas.microsoft.com/office/powerpoint/2010/main" val="3455834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9816845"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4. Three "Classic" Approaches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04 – Distant Viewing | </a:t>
            </a:r>
            <a:r>
              <a:rPr lang="fr-FR" sz="1200" b="1" noProof="1">
                <a:solidFill>
                  <a:schemeClr val="bg1">
                    <a:lumMod val="85000"/>
                  </a:schemeClr>
                </a:solidFill>
                <a:latin typeface="Courier" pitchFamily="2" charset="0"/>
              </a:rPr>
              <a:t>Classic Approaches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675526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5531668"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One possibility is to built a public interface around existing metadata. This can be a powerful technique, particularly when rich metadata is already available and aligns well with the kinds of exploration and discovery that users of the collection are interested in.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DOCUMERICA corpus includes some limited but fairly consist metadata, but most photos do include a location (at the level of a town),date (month and year), and the name of the photographer. Most images have captions; some of these are several sentences, whereas many only include a few key terms.</a:t>
            </a:r>
          </a:p>
        </p:txBody>
      </p:sp>
      <p:cxnSp>
        <p:nvCxnSpPr>
          <p:cNvPr id="14" name="Connecteur droit avec flèche 13">
            <a:extLst>
              <a:ext uri="{FF2B5EF4-FFF2-40B4-BE49-F238E27FC236}">
                <a16:creationId xmlns:a16="http://schemas.microsoft.com/office/drawing/2014/main" id="{F83D75D2-3253-89C3-578B-8990CBB05542}"/>
              </a:ext>
            </a:extLst>
          </p:cNvPr>
          <p:cNvCxnSpPr>
            <a:cxnSpLocks/>
          </p:cNvCxnSpPr>
          <p:nvPr/>
        </p:nvCxnSpPr>
        <p:spPr>
          <a:xfrm flipH="1">
            <a:off x="8007546" y="3601082"/>
            <a:ext cx="1500397" cy="1074205"/>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635F77B-DAF6-2D43-D4BB-D450756063E1}"/>
              </a:ext>
            </a:extLst>
          </p:cNvPr>
          <p:cNvSpPr txBox="1"/>
          <p:nvPr/>
        </p:nvSpPr>
        <p:spPr>
          <a:xfrm>
            <a:off x="6788616" y="4675287"/>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July 1974</a:t>
            </a:r>
          </a:p>
        </p:txBody>
      </p:sp>
      <p:sp>
        <p:nvSpPr>
          <p:cNvPr id="17" name="ZoneTexte 16">
            <a:extLst>
              <a:ext uri="{FF2B5EF4-FFF2-40B4-BE49-F238E27FC236}">
                <a16:creationId xmlns:a16="http://schemas.microsoft.com/office/drawing/2014/main" id="{71985B45-25D4-A0E5-D472-DCF31997F822}"/>
              </a:ext>
            </a:extLst>
          </p:cNvPr>
          <p:cNvSpPr txBox="1"/>
          <p:nvPr/>
        </p:nvSpPr>
        <p:spPr>
          <a:xfrm>
            <a:off x="8295704" y="5552242"/>
            <a:ext cx="2701741"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New Ulm, Minnesota</a:t>
            </a:r>
          </a:p>
        </p:txBody>
      </p:sp>
      <p:cxnSp>
        <p:nvCxnSpPr>
          <p:cNvPr id="18" name="Connecteur droit avec flèche 17">
            <a:extLst>
              <a:ext uri="{FF2B5EF4-FFF2-40B4-BE49-F238E27FC236}">
                <a16:creationId xmlns:a16="http://schemas.microsoft.com/office/drawing/2014/main" id="{D0457898-1138-08FC-52FF-CEF0CEF6EB22}"/>
              </a:ext>
            </a:extLst>
          </p:cNvPr>
          <p:cNvCxnSpPr>
            <a:cxnSpLocks/>
          </p:cNvCxnSpPr>
          <p:nvPr/>
        </p:nvCxnSpPr>
        <p:spPr>
          <a:xfrm>
            <a:off x="9507943" y="3624630"/>
            <a:ext cx="19421" cy="1810036"/>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23E78A8-7010-80B0-1D6C-588D2B643611}"/>
              </a:ext>
            </a:extLst>
          </p:cNvPr>
          <p:cNvCxnSpPr>
            <a:cxnSpLocks/>
          </p:cNvCxnSpPr>
          <p:nvPr/>
        </p:nvCxnSpPr>
        <p:spPr>
          <a:xfrm>
            <a:off x="9507942" y="3624630"/>
            <a:ext cx="1608077" cy="905018"/>
          </a:xfrm>
          <a:prstGeom prst="straightConnector1">
            <a:avLst/>
          </a:prstGeom>
          <a:ln w="28575">
            <a:solidFill>
              <a:srgbClr val="D65D3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47D3741-01CD-EE04-C924-A5ED4841C9BB}"/>
              </a:ext>
            </a:extLst>
          </p:cNvPr>
          <p:cNvSpPr txBox="1"/>
          <p:nvPr/>
        </p:nvSpPr>
        <p:spPr>
          <a:xfrm>
            <a:off x="9989799" y="4612825"/>
            <a:ext cx="1957746"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Flip Schulke</a:t>
            </a:r>
          </a:p>
        </p:txBody>
      </p:sp>
      <p:pic>
        <p:nvPicPr>
          <p:cNvPr id="24" name="Image 23" descr="Une image contenant personne, habits, intérieur, cuisine&#10;&#10;Description générée automatiquement">
            <a:extLst>
              <a:ext uri="{FF2B5EF4-FFF2-40B4-BE49-F238E27FC236}">
                <a16:creationId xmlns:a16="http://schemas.microsoft.com/office/drawing/2014/main" id="{CA6018CB-BCDC-1A95-D1AA-E850FC215712}"/>
              </a:ext>
            </a:extLst>
          </p:cNvPr>
          <p:cNvPicPr>
            <a:picLocks noChangeAspect="1"/>
          </p:cNvPicPr>
          <p:nvPr/>
        </p:nvPicPr>
        <p:blipFill>
          <a:blip r:embed="rId4"/>
          <a:stretch>
            <a:fillRect/>
          </a:stretch>
        </p:blipFill>
        <p:spPr>
          <a:xfrm>
            <a:off x="7330442" y="523285"/>
            <a:ext cx="4393844" cy="2932158"/>
          </a:xfrm>
          <a:prstGeom prst="rect">
            <a:avLst/>
          </a:prstGeom>
        </p:spPr>
      </p:pic>
    </p:spTree>
    <p:extLst>
      <p:ext uri="{BB962C8B-B14F-4D97-AF65-F5344CB8AC3E}">
        <p14:creationId xmlns:p14="http://schemas.microsoft.com/office/powerpoint/2010/main" val="177196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782521"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here are the other images that have the same photographer, location, and date as our starting image. It seems that Flip Schulke took a variety of images throughout the town of Ulm, Minnesota during his visit in July 1074.</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4166325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5250922" cy="5078313"/>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Relatively easy to integrate into a public interface.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Simple to explain, understand, and regulate.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with nearly any kind of archive.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Avoids some potential difficulties that government archives have with creating/displaying original information.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only be used with collections that have rich metadata.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Locked into the archival logic of the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Metadata may be too granular or too coarse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Does not use the visual component of the images in a direct way.</a:t>
            </a:r>
          </a:p>
        </p:txBody>
      </p:sp>
      <p:pic>
        <p:nvPicPr>
          <p:cNvPr id="8" name="Image 7" descr="Une image contenant plein air, roue, transport, véhicule&#10;&#10;Description générée automatiquement">
            <a:extLst>
              <a:ext uri="{FF2B5EF4-FFF2-40B4-BE49-F238E27FC236}">
                <a16:creationId xmlns:a16="http://schemas.microsoft.com/office/drawing/2014/main" id="{8D65F41F-8953-D8E4-132A-45F10C7D9BB6}"/>
              </a:ext>
            </a:extLst>
          </p:cNvPr>
          <p:cNvPicPr>
            <a:picLocks noChangeAspect="1"/>
          </p:cNvPicPr>
          <p:nvPr/>
        </p:nvPicPr>
        <p:blipFill>
          <a:blip r:embed="rId4"/>
          <a:stretch>
            <a:fillRect/>
          </a:stretch>
        </p:blipFill>
        <p:spPr>
          <a:xfrm>
            <a:off x="8025190" y="2873732"/>
            <a:ext cx="1855377" cy="2733857"/>
          </a:xfrm>
          <a:prstGeom prst="rect">
            <a:avLst/>
          </a:prstGeom>
        </p:spPr>
      </p:pic>
      <p:pic>
        <p:nvPicPr>
          <p:cNvPr id="10" name="Image 9" descr="Une image contenant affiche, texte, vélo, mur&#10;&#10;Description générée automatiquement">
            <a:extLst>
              <a:ext uri="{FF2B5EF4-FFF2-40B4-BE49-F238E27FC236}">
                <a16:creationId xmlns:a16="http://schemas.microsoft.com/office/drawing/2014/main" id="{B613535B-5D8C-A611-A628-B8A36423855C}"/>
              </a:ext>
            </a:extLst>
          </p:cNvPr>
          <p:cNvPicPr>
            <a:picLocks noChangeAspect="1"/>
          </p:cNvPicPr>
          <p:nvPr/>
        </p:nvPicPr>
        <p:blipFill>
          <a:blip r:embed="rId5"/>
          <a:stretch>
            <a:fillRect/>
          </a:stretch>
        </p:blipFill>
        <p:spPr>
          <a:xfrm>
            <a:off x="9049740" y="618071"/>
            <a:ext cx="2951032" cy="1992930"/>
          </a:xfrm>
          <a:prstGeom prst="rect">
            <a:avLst/>
          </a:prstGeom>
        </p:spPr>
      </p:pic>
      <p:pic>
        <p:nvPicPr>
          <p:cNvPr id="12" name="Image 11" descr="Une image contenant personne, fleur, intérieur, doigt&#10;&#10;Description générée automatiquement">
            <a:extLst>
              <a:ext uri="{FF2B5EF4-FFF2-40B4-BE49-F238E27FC236}">
                <a16:creationId xmlns:a16="http://schemas.microsoft.com/office/drawing/2014/main" id="{96E0DAB1-EFC7-82C4-0880-00810275D318}"/>
              </a:ext>
            </a:extLst>
          </p:cNvPr>
          <p:cNvPicPr>
            <a:picLocks noChangeAspect="1"/>
          </p:cNvPicPr>
          <p:nvPr/>
        </p:nvPicPr>
        <p:blipFill>
          <a:blip r:embed="rId6"/>
          <a:stretch>
            <a:fillRect/>
          </a:stretch>
        </p:blipFill>
        <p:spPr>
          <a:xfrm>
            <a:off x="10143441" y="2871045"/>
            <a:ext cx="1855377" cy="2736544"/>
          </a:xfrm>
          <a:prstGeom prst="rect">
            <a:avLst/>
          </a:prstGeom>
        </p:spPr>
      </p:pic>
      <p:pic>
        <p:nvPicPr>
          <p:cNvPr id="22" name="Image 21" descr="Une image contenant Visage humain, personne, verres, habits&#10;&#10;Description générée automatiquement">
            <a:extLst>
              <a:ext uri="{FF2B5EF4-FFF2-40B4-BE49-F238E27FC236}">
                <a16:creationId xmlns:a16="http://schemas.microsoft.com/office/drawing/2014/main" id="{ABBFE236-728C-C450-F652-D19161DFC362}"/>
              </a:ext>
            </a:extLst>
          </p:cNvPr>
          <p:cNvPicPr>
            <a:picLocks noChangeAspect="1"/>
          </p:cNvPicPr>
          <p:nvPr/>
        </p:nvPicPr>
        <p:blipFill>
          <a:blip r:embed="rId7"/>
          <a:stretch>
            <a:fillRect/>
          </a:stretch>
        </p:blipFill>
        <p:spPr>
          <a:xfrm>
            <a:off x="5890698" y="618071"/>
            <a:ext cx="2951032" cy="1992930"/>
          </a:xfrm>
          <a:prstGeom prst="rect">
            <a:avLst/>
          </a:prstGeom>
        </p:spPr>
      </p:pic>
      <p:pic>
        <p:nvPicPr>
          <p:cNvPr id="25" name="Image 24" descr="Une image contenant personne, habits, Shorts, plein air&#10;&#10;Description générée automatiquement">
            <a:extLst>
              <a:ext uri="{FF2B5EF4-FFF2-40B4-BE49-F238E27FC236}">
                <a16:creationId xmlns:a16="http://schemas.microsoft.com/office/drawing/2014/main" id="{D85A5BDE-E757-18AB-6284-9D81F63965B1}"/>
              </a:ext>
            </a:extLst>
          </p:cNvPr>
          <p:cNvPicPr>
            <a:picLocks noChangeAspect="1"/>
          </p:cNvPicPr>
          <p:nvPr/>
        </p:nvPicPr>
        <p:blipFill>
          <a:blip r:embed="rId8"/>
          <a:stretch>
            <a:fillRect/>
          </a:stretch>
        </p:blipFill>
        <p:spPr>
          <a:xfrm>
            <a:off x="5890699" y="2873925"/>
            <a:ext cx="1857070" cy="2733664"/>
          </a:xfrm>
          <a:prstGeom prst="rect">
            <a:avLst/>
          </a:prstGeom>
        </p:spPr>
      </p:pic>
      <p:sp>
        <p:nvSpPr>
          <p:cNvPr id="26" name="ZoneTexte 4">
            <a:extLst>
              <a:ext uri="{FF2B5EF4-FFF2-40B4-BE49-F238E27FC236}">
                <a16:creationId xmlns:a16="http://schemas.microsoft.com/office/drawing/2014/main" id="{04AF6153-D785-78EC-910E-EE3419B6B488}"/>
              </a:ext>
            </a:extLst>
          </p:cNvPr>
          <p:cNvSpPr txBox="1"/>
          <p:nvPr/>
        </p:nvSpPr>
        <p:spPr>
          <a:xfrm>
            <a:off x="7054480" y="5867633"/>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Five Photos from Ulm, Minnesota, </a:t>
            </a:r>
            <a:r>
              <a:rPr lang="fr-FR" sz="1200" i="1" noProof="1">
                <a:solidFill>
                  <a:schemeClr val="bg1">
                    <a:lumMod val="65000"/>
                  </a:schemeClr>
                </a:solidFill>
                <a:latin typeface="Palatino" pitchFamily="2" charset="77"/>
                <a:ea typeface="Palatino" pitchFamily="2" charset="77"/>
                <a:cs typeface="Calibri" panose="020F0502020204030204" pitchFamily="34" charset="0"/>
              </a:rPr>
              <a:t>Documerica Project</a:t>
            </a:r>
            <a:r>
              <a:rPr lang="fr-FR" sz="1200" noProof="1">
                <a:solidFill>
                  <a:schemeClr val="bg1">
                    <a:lumMod val="65000"/>
                  </a:schemeClr>
                </a:solidFill>
                <a:latin typeface="Palatino" pitchFamily="2" charset="77"/>
                <a:ea typeface="Palatino" pitchFamily="2" charset="77"/>
                <a:cs typeface="Calibri" panose="020F0502020204030204" pitchFamily="34" charset="0"/>
              </a:rPr>
              <a:t> (July 1974). </a:t>
            </a:r>
          </a:p>
        </p:txBody>
      </p:sp>
    </p:spTree>
    <p:extLst>
      <p:ext uri="{BB962C8B-B14F-4D97-AF65-F5344CB8AC3E}">
        <p14:creationId xmlns:p14="http://schemas.microsoft.com/office/powerpoint/2010/main" val="2082893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1: Use the Metadata</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4143543"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Until the past decade, using metadata to organize a collection was more-or-less the only general approach.</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first and second iterations of our public project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Photogrammar</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to visualize the over 170k photographs of the FSA-OWI were all created with metadata as the only organizational logic.</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and others learned a lot about the collection through exploring the spatial, temporal, thematic, material, and other facets of metadata available in the collection.</a:t>
            </a:r>
          </a:p>
        </p:txBody>
      </p:sp>
      <p:pic>
        <p:nvPicPr>
          <p:cNvPr id="10" name="Picture 9">
            <a:extLst>
              <a:ext uri="{FF2B5EF4-FFF2-40B4-BE49-F238E27FC236}">
                <a16:creationId xmlns:a16="http://schemas.microsoft.com/office/drawing/2014/main" id="{B9D51763-F394-E85B-D624-77D50F6AB531}"/>
              </a:ext>
            </a:extLst>
          </p:cNvPr>
          <p:cNvPicPr>
            <a:picLocks noChangeAspect="1"/>
          </p:cNvPicPr>
          <p:nvPr/>
        </p:nvPicPr>
        <p:blipFill>
          <a:blip r:embed="rId4"/>
          <a:srcRect/>
          <a:stretch/>
        </p:blipFill>
        <p:spPr>
          <a:xfrm>
            <a:off x="4907306" y="844417"/>
            <a:ext cx="7144224" cy="4388595"/>
          </a:xfrm>
          <a:prstGeom prst="rect">
            <a:avLst/>
          </a:prstGeom>
        </p:spPr>
      </p:pic>
      <p:sp>
        <p:nvSpPr>
          <p:cNvPr id="6" name="ZoneTexte 5">
            <a:extLst>
              <a:ext uri="{FF2B5EF4-FFF2-40B4-BE49-F238E27FC236}">
                <a16:creationId xmlns:a16="http://schemas.microsoft.com/office/drawing/2014/main" id="{9ED7EF36-3BDC-12EA-7A3B-49728C192056}"/>
              </a:ext>
            </a:extLst>
          </p:cNvPr>
          <p:cNvSpPr txBox="1"/>
          <p:nvPr/>
        </p:nvSpPr>
        <p:spPr>
          <a:xfrm>
            <a:off x="362356" y="5654200"/>
            <a:ext cx="3643599" cy="738664"/>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P. Leonard and L. Tilton. (2017) "Knowledge Creation Through Recommender Systems." Digital Scholarship in the Humanities, 32.3: 151-157. </a:t>
            </a:r>
          </a:p>
        </p:txBody>
      </p:sp>
      <p:sp>
        <p:nvSpPr>
          <p:cNvPr id="7" name="ZoneTexte 4">
            <a:extLst>
              <a:ext uri="{FF2B5EF4-FFF2-40B4-BE49-F238E27FC236}">
                <a16:creationId xmlns:a16="http://schemas.microsoft.com/office/drawing/2014/main" id="{A2DD6F8D-927F-0E76-B4AC-A03799152501}"/>
              </a:ext>
            </a:extLst>
          </p:cNvPr>
          <p:cNvSpPr txBox="1"/>
          <p:nvPr/>
        </p:nvSpPr>
        <p:spPr>
          <a:xfrm>
            <a:off x="7999937" y="5403934"/>
            <a:ext cx="4051593" cy="461665"/>
          </a:xfrm>
          <a:prstGeom prst="rect">
            <a:avLst/>
          </a:prstGeom>
          <a:noFill/>
        </p:spPr>
        <p:txBody>
          <a:bodyPr wrap="square" rtlCol="0">
            <a:spAutoFit/>
          </a:bodyPr>
          <a:lstStyle/>
          <a:p>
            <a:pPr algn="r"/>
            <a:r>
              <a:rPr lang="fr-FR" sz="2400" b="1" noProof="1">
                <a:solidFill>
                  <a:srgbClr val="FFC000"/>
                </a:solidFill>
                <a:latin typeface="Palatino" pitchFamily="2" charset="77"/>
                <a:ea typeface="Palatino" pitchFamily="2" charset="77"/>
                <a:cs typeface="Calibri" panose="020F0502020204030204" pitchFamily="34" charset="0"/>
              </a:rPr>
              <a:t>https://photogrammar.org</a:t>
            </a:r>
          </a:p>
        </p:txBody>
      </p:sp>
    </p:spTree>
    <p:extLst>
      <p:ext uri="{BB962C8B-B14F-4D97-AF65-F5344CB8AC3E}">
        <p14:creationId xmlns:p14="http://schemas.microsoft.com/office/powerpoint/2010/main" val="931669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8"/>
            <a:ext cx="5509635"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 second approach that have become increasingly possible is the application of computer vision algorithms to tag images with specific features using pre-built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object detection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can identify with a high degree of accuracy objects within the image of a photograph from a set of pre-defined categories. In our example image, one computer vision algorithm was able to detect the presence of at least one bottle in the frame.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detected objects can be used just as with the archival metadata. This includes allowing for faceted search and creating recommendations that link one photo to other recommendations based on similar objects.</a:t>
            </a:r>
          </a:p>
        </p:txBody>
      </p:sp>
      <p:cxnSp>
        <p:nvCxnSpPr>
          <p:cNvPr id="8" name="Connecteur droit avec flèche 7">
            <a:extLst>
              <a:ext uri="{FF2B5EF4-FFF2-40B4-BE49-F238E27FC236}">
                <a16:creationId xmlns:a16="http://schemas.microsoft.com/office/drawing/2014/main" id="{A210F174-C427-8482-0995-4E12EED7F6F6}"/>
              </a:ext>
            </a:extLst>
          </p:cNvPr>
          <p:cNvCxnSpPr>
            <a:cxnSpLocks/>
          </p:cNvCxnSpPr>
          <p:nvPr/>
        </p:nvCxnSpPr>
        <p:spPr>
          <a:xfrm>
            <a:off x="9460299" y="3888955"/>
            <a:ext cx="0" cy="13220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FF0E849-0C9C-DF63-3D00-9F5211D29DBC}"/>
              </a:ext>
            </a:extLst>
          </p:cNvPr>
          <p:cNvSpPr txBox="1"/>
          <p:nvPr/>
        </p:nvSpPr>
        <p:spPr>
          <a:xfrm>
            <a:off x="8525800" y="5376233"/>
            <a:ext cx="1868997"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a:t>
            </a:r>
          </a:p>
        </p:txBody>
      </p:sp>
      <p:pic>
        <p:nvPicPr>
          <p:cNvPr id="14" name="Image 13" descr="Une image contenant personne, habits, intérieur, cuisine&#10;&#10;Description générée automatiquement">
            <a:extLst>
              <a:ext uri="{FF2B5EF4-FFF2-40B4-BE49-F238E27FC236}">
                <a16:creationId xmlns:a16="http://schemas.microsoft.com/office/drawing/2014/main" id="{EAD0CBCB-852F-AF06-2B58-D27F446B8709}"/>
              </a:ext>
            </a:extLst>
          </p:cNvPr>
          <p:cNvPicPr>
            <a:picLocks noChangeAspect="1"/>
          </p:cNvPicPr>
          <p:nvPr/>
        </p:nvPicPr>
        <p:blipFill>
          <a:blip r:embed="rId4"/>
          <a:stretch>
            <a:fillRect/>
          </a:stretch>
        </p:blipFill>
        <p:spPr>
          <a:xfrm>
            <a:off x="7126831" y="682819"/>
            <a:ext cx="4556767" cy="3040882"/>
          </a:xfrm>
          <a:prstGeom prst="rect">
            <a:avLst/>
          </a:prstGeom>
        </p:spPr>
      </p:pic>
    </p:spTree>
    <p:extLst>
      <p:ext uri="{BB962C8B-B14F-4D97-AF65-F5344CB8AC3E}">
        <p14:creationId xmlns:p14="http://schemas.microsoft.com/office/powerpoint/2010/main" val="1364066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3494799"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Using our example image, here are the six images in which our computer vision algorithm also detected bottles with a high probability.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Notice that this has found six interesting uses of bottles in different formats: a recycle plant, trash piles, medicine containers, and as another part of the supply chain being delivered to a store.</a:t>
            </a:r>
          </a:p>
        </p:txBody>
      </p:sp>
      <p:pic>
        <p:nvPicPr>
          <p:cNvPr id="7" name="Image 6" descr="Une image contenant plein air, sol, rocher&#10;&#10;Description générée automatiquement">
            <a:extLst>
              <a:ext uri="{FF2B5EF4-FFF2-40B4-BE49-F238E27FC236}">
                <a16:creationId xmlns:a16="http://schemas.microsoft.com/office/drawing/2014/main" id="{F13F4048-12B2-B4FD-7AA8-B42359810BEE}"/>
              </a:ext>
            </a:extLst>
          </p:cNvPr>
          <p:cNvPicPr>
            <a:picLocks noChangeAspect="1"/>
          </p:cNvPicPr>
          <p:nvPr/>
        </p:nvPicPr>
        <p:blipFill>
          <a:blip r:embed="rId4"/>
          <a:stretch>
            <a:fillRect/>
          </a:stretch>
        </p:blipFill>
        <p:spPr>
          <a:xfrm>
            <a:off x="5677993" y="1220961"/>
            <a:ext cx="3097251" cy="2106131"/>
          </a:xfrm>
          <a:prstGeom prst="rect">
            <a:avLst/>
          </a:prstGeom>
        </p:spPr>
      </p:pic>
      <p:pic>
        <p:nvPicPr>
          <p:cNvPr id="10" name="Image 9" descr="Une image contenant personne, Visage humain, homme, habits&#10;&#10;Description générée automatiquement">
            <a:extLst>
              <a:ext uri="{FF2B5EF4-FFF2-40B4-BE49-F238E27FC236}">
                <a16:creationId xmlns:a16="http://schemas.microsoft.com/office/drawing/2014/main" id="{2B4C07D5-0627-623B-0B9E-9216AF73704A}"/>
              </a:ext>
            </a:extLst>
          </p:cNvPr>
          <p:cNvPicPr>
            <a:picLocks noChangeAspect="1"/>
          </p:cNvPicPr>
          <p:nvPr/>
        </p:nvPicPr>
        <p:blipFill>
          <a:blip r:embed="rId5"/>
          <a:stretch>
            <a:fillRect/>
          </a:stretch>
        </p:blipFill>
        <p:spPr>
          <a:xfrm>
            <a:off x="4049262" y="3481090"/>
            <a:ext cx="1440672" cy="2139613"/>
          </a:xfrm>
          <a:prstGeom prst="rect">
            <a:avLst/>
          </a:prstGeom>
        </p:spPr>
      </p:pic>
      <p:pic>
        <p:nvPicPr>
          <p:cNvPr id="16" name="Image 15" descr="Une image contenant Roue de vélo, roue, vélo, plein air&#10;&#10;Description générée automatiquement">
            <a:extLst>
              <a:ext uri="{FF2B5EF4-FFF2-40B4-BE49-F238E27FC236}">
                <a16:creationId xmlns:a16="http://schemas.microsoft.com/office/drawing/2014/main" id="{3FE567E2-1D83-40A0-C36A-55FB5F0FE751}"/>
              </a:ext>
            </a:extLst>
          </p:cNvPr>
          <p:cNvPicPr>
            <a:picLocks noChangeAspect="1"/>
          </p:cNvPicPr>
          <p:nvPr/>
        </p:nvPicPr>
        <p:blipFill>
          <a:blip r:embed="rId6"/>
          <a:stretch>
            <a:fillRect/>
          </a:stretch>
        </p:blipFill>
        <p:spPr>
          <a:xfrm>
            <a:off x="8965114" y="3466508"/>
            <a:ext cx="3149574" cy="2120713"/>
          </a:xfrm>
          <a:prstGeom prst="rect">
            <a:avLst/>
          </a:prstGeom>
        </p:spPr>
      </p:pic>
      <p:pic>
        <p:nvPicPr>
          <p:cNvPr id="18" name="Image 17" descr="Une image contenant Bouteille en verre, intérieur, boisson, bouteille&#10;&#10;Description générée automatiquement">
            <a:extLst>
              <a:ext uri="{FF2B5EF4-FFF2-40B4-BE49-F238E27FC236}">
                <a16:creationId xmlns:a16="http://schemas.microsoft.com/office/drawing/2014/main" id="{A3733E33-1630-94E0-5CFE-5F651E960057}"/>
              </a:ext>
            </a:extLst>
          </p:cNvPr>
          <p:cNvPicPr>
            <a:picLocks noChangeAspect="1"/>
          </p:cNvPicPr>
          <p:nvPr/>
        </p:nvPicPr>
        <p:blipFill>
          <a:blip r:embed="rId7"/>
          <a:stretch>
            <a:fillRect/>
          </a:stretch>
        </p:blipFill>
        <p:spPr>
          <a:xfrm>
            <a:off x="8965326" y="1206379"/>
            <a:ext cx="3149574" cy="2120713"/>
          </a:xfrm>
          <a:prstGeom prst="rect">
            <a:avLst/>
          </a:prstGeom>
        </p:spPr>
      </p:pic>
      <p:pic>
        <p:nvPicPr>
          <p:cNvPr id="20" name="Image 19" descr="Une image contenant véhicule, Véhicule terrestre, roue, sol&#10;&#10;Description générée automatiquement">
            <a:extLst>
              <a:ext uri="{FF2B5EF4-FFF2-40B4-BE49-F238E27FC236}">
                <a16:creationId xmlns:a16="http://schemas.microsoft.com/office/drawing/2014/main" id="{2E416DA9-7E42-E5D6-7A50-06143F364DDB}"/>
              </a:ext>
            </a:extLst>
          </p:cNvPr>
          <p:cNvPicPr>
            <a:picLocks noChangeAspect="1"/>
          </p:cNvPicPr>
          <p:nvPr/>
        </p:nvPicPr>
        <p:blipFill>
          <a:blip r:embed="rId8"/>
          <a:stretch>
            <a:fillRect/>
          </a:stretch>
        </p:blipFill>
        <p:spPr>
          <a:xfrm>
            <a:off x="5677992" y="3481090"/>
            <a:ext cx="3097252" cy="2097873"/>
          </a:xfrm>
          <a:prstGeom prst="rect">
            <a:avLst/>
          </a:prstGeom>
        </p:spPr>
      </p:pic>
      <p:pic>
        <p:nvPicPr>
          <p:cNvPr id="22" name="Image 21" descr="Une image contenant intérieur, bouteille&#10;&#10;Description générée automatiquement">
            <a:extLst>
              <a:ext uri="{FF2B5EF4-FFF2-40B4-BE49-F238E27FC236}">
                <a16:creationId xmlns:a16="http://schemas.microsoft.com/office/drawing/2014/main" id="{D6137A19-D847-C920-B963-162F79734B0B}"/>
              </a:ext>
            </a:extLst>
          </p:cNvPr>
          <p:cNvPicPr>
            <a:picLocks noChangeAspect="1"/>
          </p:cNvPicPr>
          <p:nvPr/>
        </p:nvPicPr>
        <p:blipFill>
          <a:blip r:embed="rId9"/>
          <a:stretch>
            <a:fillRect/>
          </a:stretch>
        </p:blipFill>
        <p:spPr>
          <a:xfrm>
            <a:off x="4047238" y="1220961"/>
            <a:ext cx="1440672" cy="2120713"/>
          </a:xfrm>
          <a:prstGeom prst="rect">
            <a:avLst/>
          </a:prstGeom>
        </p:spPr>
      </p:pic>
    </p:spTree>
    <p:extLst>
      <p:ext uri="{BB962C8B-B14F-4D97-AF65-F5344CB8AC3E}">
        <p14:creationId xmlns:p14="http://schemas.microsoft.com/office/powerpoint/2010/main" val="3934494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1. Introduction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01 – Distant Viewing | </a:t>
            </a:r>
            <a:r>
              <a:rPr lang="fr-FR" sz="1200" b="1" noProof="1">
                <a:solidFill>
                  <a:schemeClr val="bg1">
                    <a:lumMod val="85000"/>
                  </a:schemeClr>
                </a:solidFill>
                <a:latin typeface="Courier" pitchFamily="2" charset="0"/>
              </a:rPr>
              <a:t>Introduction</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712359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7" name="Image 6" descr="Une image contenant plein air, sol, rocher&#10;&#10;Description générée automatiquement">
            <a:extLst>
              <a:ext uri="{FF2B5EF4-FFF2-40B4-BE49-F238E27FC236}">
                <a16:creationId xmlns:a16="http://schemas.microsoft.com/office/drawing/2014/main" id="{F13F4048-12B2-B4FD-7AA8-B42359810BEE}"/>
              </a:ext>
            </a:extLst>
          </p:cNvPr>
          <p:cNvPicPr>
            <a:picLocks noChangeAspect="1"/>
          </p:cNvPicPr>
          <p:nvPr/>
        </p:nvPicPr>
        <p:blipFill>
          <a:blip r:embed="rId4"/>
          <a:stretch>
            <a:fillRect/>
          </a:stretch>
        </p:blipFill>
        <p:spPr>
          <a:xfrm>
            <a:off x="5677993" y="1220961"/>
            <a:ext cx="3097251" cy="2106131"/>
          </a:xfrm>
          <a:prstGeom prst="rect">
            <a:avLst/>
          </a:prstGeom>
        </p:spPr>
      </p:pic>
      <p:pic>
        <p:nvPicPr>
          <p:cNvPr id="16" name="Image 15" descr="Une image contenant Roue de vélo, roue, vélo, plein air&#10;&#10;Description générée automatiquement">
            <a:extLst>
              <a:ext uri="{FF2B5EF4-FFF2-40B4-BE49-F238E27FC236}">
                <a16:creationId xmlns:a16="http://schemas.microsoft.com/office/drawing/2014/main" id="{3FE567E2-1D83-40A0-C36A-55FB5F0FE751}"/>
              </a:ext>
            </a:extLst>
          </p:cNvPr>
          <p:cNvPicPr>
            <a:picLocks noChangeAspect="1"/>
          </p:cNvPicPr>
          <p:nvPr/>
        </p:nvPicPr>
        <p:blipFill>
          <a:blip r:embed="rId5"/>
          <a:stretch>
            <a:fillRect/>
          </a:stretch>
        </p:blipFill>
        <p:spPr>
          <a:xfrm>
            <a:off x="8965114" y="3466508"/>
            <a:ext cx="3149574" cy="2120713"/>
          </a:xfrm>
          <a:prstGeom prst="rect">
            <a:avLst/>
          </a:prstGeom>
        </p:spPr>
      </p:pic>
      <p:pic>
        <p:nvPicPr>
          <p:cNvPr id="18" name="Image 17" descr="Une image contenant Bouteille en verre, intérieur, boisson, bouteille&#10;&#10;Description générée automatiquement">
            <a:extLst>
              <a:ext uri="{FF2B5EF4-FFF2-40B4-BE49-F238E27FC236}">
                <a16:creationId xmlns:a16="http://schemas.microsoft.com/office/drawing/2014/main" id="{A3733E33-1630-94E0-5CFE-5F651E960057}"/>
              </a:ext>
            </a:extLst>
          </p:cNvPr>
          <p:cNvPicPr>
            <a:picLocks noChangeAspect="1"/>
          </p:cNvPicPr>
          <p:nvPr/>
        </p:nvPicPr>
        <p:blipFill>
          <a:blip r:embed="rId6"/>
          <a:stretch>
            <a:fillRect/>
          </a:stretch>
        </p:blipFill>
        <p:spPr>
          <a:xfrm>
            <a:off x="8953339" y="1206379"/>
            <a:ext cx="3149574" cy="2120713"/>
          </a:xfrm>
          <a:prstGeom prst="rect">
            <a:avLst/>
          </a:prstGeom>
        </p:spPr>
      </p:pic>
      <p:pic>
        <p:nvPicPr>
          <p:cNvPr id="20" name="Image 19" descr="Une image contenant véhicule, Véhicule terrestre, roue, sol&#10;&#10;Description générée automatiquement">
            <a:extLst>
              <a:ext uri="{FF2B5EF4-FFF2-40B4-BE49-F238E27FC236}">
                <a16:creationId xmlns:a16="http://schemas.microsoft.com/office/drawing/2014/main" id="{2E416DA9-7E42-E5D6-7A50-06143F364DDB}"/>
              </a:ext>
            </a:extLst>
          </p:cNvPr>
          <p:cNvPicPr>
            <a:picLocks noChangeAspect="1"/>
          </p:cNvPicPr>
          <p:nvPr/>
        </p:nvPicPr>
        <p:blipFill>
          <a:blip r:embed="rId7"/>
          <a:stretch>
            <a:fillRect/>
          </a:stretch>
        </p:blipFill>
        <p:spPr>
          <a:xfrm>
            <a:off x="5677992" y="3481090"/>
            <a:ext cx="3097252" cy="2097873"/>
          </a:xfrm>
          <a:prstGeom prst="rect">
            <a:avLst/>
          </a:prstGeom>
        </p:spPr>
      </p:pic>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applied to collections with no or limited archival metadata, regardless of size.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Allows integration new kinds of annotation that can cut across extant archival categories.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Most models out-of-the-box are trained on photographs and do not work well on other inputs.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Need to explain and contextualize the created labels, which may contain errors or produce problematic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Existing tags do not usually align with the interesting connections within an archive.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Creating new models can be difficult and time intensive. </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end-users, the outputs are as (if not more) restrictive that metadata categories.</a:t>
            </a:r>
          </a:p>
        </p:txBody>
      </p:sp>
    </p:spTree>
    <p:extLst>
      <p:ext uri="{BB962C8B-B14F-4D97-AF65-F5344CB8AC3E}">
        <p14:creationId xmlns:p14="http://schemas.microsoft.com/office/powerpoint/2010/main" val="1365274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2: Supervised ML with Computer Vision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8" name="ZoneTexte 7">
            <a:extLst>
              <a:ext uri="{FF2B5EF4-FFF2-40B4-BE49-F238E27FC236}">
                <a16:creationId xmlns:a16="http://schemas.microsoft.com/office/drawing/2014/main" id="{349D09C8-0F2C-016F-9E57-4C0BAFB33C61}"/>
              </a:ext>
            </a:extLst>
          </p:cNvPr>
          <p:cNvSpPr txBox="1"/>
          <p:nvPr/>
        </p:nvSpPr>
        <p:spPr>
          <a:xfrm>
            <a:off x="362355" y="834468"/>
            <a:ext cx="5137542"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have not integrated explicit tags using supervised machine learning algorithms into our public digital interfaces such as Photogrammar.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experience is that many algorithms, such as face detection and image segmentation, are too coarse to be of much use in a digital interface (every category would return thousands of images). In contrast, even object detection models with many categories still contain only a small subset of available object types.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However, these models are great for many other applications of distant viewing; the coarseness is a benefit when doing aggregative analyses. We make extensive use algorithms such as face detection in many research applications.</a:t>
            </a:r>
          </a:p>
        </p:txBody>
      </p:sp>
      <p:pic>
        <p:nvPicPr>
          <p:cNvPr id="5" name="Picture 9">
            <a:extLst>
              <a:ext uri="{FF2B5EF4-FFF2-40B4-BE49-F238E27FC236}">
                <a16:creationId xmlns:a16="http://schemas.microsoft.com/office/drawing/2014/main" id="{9D9B3E7A-C982-109F-EA29-0362A62124E8}"/>
              </a:ext>
            </a:extLst>
          </p:cNvPr>
          <p:cNvPicPr>
            <a:picLocks noChangeAspect="1"/>
          </p:cNvPicPr>
          <p:nvPr/>
        </p:nvPicPr>
        <p:blipFill>
          <a:blip r:embed="rId4"/>
          <a:srcRect/>
          <a:stretch/>
        </p:blipFill>
        <p:spPr>
          <a:xfrm>
            <a:off x="7744857" y="582224"/>
            <a:ext cx="3097621" cy="1902825"/>
          </a:xfrm>
          <a:prstGeom prst="rect">
            <a:avLst/>
          </a:prstGeom>
        </p:spPr>
      </p:pic>
      <p:pic>
        <p:nvPicPr>
          <p:cNvPr id="6" name="Picture 2" descr="Distant Viewing Cover">
            <a:extLst>
              <a:ext uri="{FF2B5EF4-FFF2-40B4-BE49-F238E27FC236}">
                <a16:creationId xmlns:a16="http://schemas.microsoft.com/office/drawing/2014/main" id="{FCEA8A93-55CB-1B2A-B10C-E57F25432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399" y="3977091"/>
            <a:ext cx="1529904" cy="22948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texte, capture d’écran, lettre, Police&#10;&#10;Description générée automatiquement">
            <a:extLst>
              <a:ext uri="{FF2B5EF4-FFF2-40B4-BE49-F238E27FC236}">
                <a16:creationId xmlns:a16="http://schemas.microsoft.com/office/drawing/2014/main" id="{0CC33D75-B75E-0C27-FF03-A913B1E834A4}"/>
              </a:ext>
            </a:extLst>
          </p:cNvPr>
          <p:cNvPicPr>
            <a:picLocks noChangeAspect="1"/>
          </p:cNvPicPr>
          <p:nvPr/>
        </p:nvPicPr>
        <p:blipFill>
          <a:blip r:embed="rId6"/>
          <a:stretch>
            <a:fillRect/>
          </a:stretch>
        </p:blipFill>
        <p:spPr>
          <a:xfrm>
            <a:off x="8402525" y="3977090"/>
            <a:ext cx="1712717" cy="2414901"/>
          </a:xfrm>
          <a:prstGeom prst="rect">
            <a:avLst/>
          </a:prstGeom>
        </p:spPr>
      </p:pic>
      <p:pic>
        <p:nvPicPr>
          <p:cNvPr id="36866" name="Picture 2" descr="Humanities Data in R Cover">
            <a:extLst>
              <a:ext uri="{FF2B5EF4-FFF2-40B4-BE49-F238E27FC236}">
                <a16:creationId xmlns:a16="http://schemas.microsoft.com/office/drawing/2014/main" id="{81110D6B-AF93-2B80-9E56-D4FA3B13EB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10576" y="3977090"/>
            <a:ext cx="1530180" cy="230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F69F679C-4725-2DC0-CEC9-118421E140B4}"/>
              </a:ext>
            </a:extLst>
          </p:cNvPr>
          <p:cNvPicPr>
            <a:picLocks noChangeAspect="1"/>
          </p:cNvPicPr>
          <p:nvPr/>
        </p:nvPicPr>
        <p:blipFill>
          <a:blip r:embed="rId8"/>
          <a:stretch>
            <a:fillRect/>
          </a:stretch>
        </p:blipFill>
        <p:spPr>
          <a:xfrm>
            <a:off x="6860118" y="3246159"/>
            <a:ext cx="634466" cy="634466"/>
          </a:xfrm>
          <a:prstGeom prst="rect">
            <a:avLst/>
          </a:prstGeom>
        </p:spPr>
      </p:pic>
      <p:pic>
        <p:nvPicPr>
          <p:cNvPr id="13" name="Image 12">
            <a:extLst>
              <a:ext uri="{FF2B5EF4-FFF2-40B4-BE49-F238E27FC236}">
                <a16:creationId xmlns:a16="http://schemas.microsoft.com/office/drawing/2014/main" id="{A5877C8E-D0D5-6710-E296-26B943E7C025}"/>
              </a:ext>
            </a:extLst>
          </p:cNvPr>
          <p:cNvPicPr>
            <a:picLocks noChangeAspect="1"/>
          </p:cNvPicPr>
          <p:nvPr/>
        </p:nvPicPr>
        <p:blipFill>
          <a:blip r:embed="rId8"/>
          <a:stretch>
            <a:fillRect/>
          </a:stretch>
        </p:blipFill>
        <p:spPr>
          <a:xfrm>
            <a:off x="8940708" y="3254488"/>
            <a:ext cx="634466" cy="634466"/>
          </a:xfrm>
          <a:prstGeom prst="rect">
            <a:avLst/>
          </a:prstGeom>
        </p:spPr>
      </p:pic>
      <p:pic>
        <p:nvPicPr>
          <p:cNvPr id="14" name="Image 13">
            <a:extLst>
              <a:ext uri="{FF2B5EF4-FFF2-40B4-BE49-F238E27FC236}">
                <a16:creationId xmlns:a16="http://schemas.microsoft.com/office/drawing/2014/main" id="{0FDE97C5-A3CC-CA15-49F5-1D8C8C9D0A26}"/>
              </a:ext>
            </a:extLst>
          </p:cNvPr>
          <p:cNvPicPr>
            <a:picLocks noChangeAspect="1"/>
          </p:cNvPicPr>
          <p:nvPr/>
        </p:nvPicPr>
        <p:blipFill>
          <a:blip r:embed="rId8"/>
          <a:stretch>
            <a:fillRect/>
          </a:stretch>
        </p:blipFill>
        <p:spPr>
          <a:xfrm>
            <a:off x="10958433" y="3232671"/>
            <a:ext cx="634466" cy="634466"/>
          </a:xfrm>
          <a:prstGeom prst="rect">
            <a:avLst/>
          </a:prstGeom>
        </p:spPr>
      </p:pic>
      <p:pic>
        <p:nvPicPr>
          <p:cNvPr id="17" name="Image 16" descr="Une image contenant symbole, Graphique, créativité&#10;&#10;Description générée automatiquement">
            <a:extLst>
              <a:ext uri="{FF2B5EF4-FFF2-40B4-BE49-F238E27FC236}">
                <a16:creationId xmlns:a16="http://schemas.microsoft.com/office/drawing/2014/main" id="{3B901CE6-5251-8714-9C9B-E33CAE1B7E94}"/>
              </a:ext>
            </a:extLst>
          </p:cNvPr>
          <p:cNvPicPr>
            <a:picLocks noChangeAspect="1"/>
          </p:cNvPicPr>
          <p:nvPr/>
        </p:nvPicPr>
        <p:blipFill>
          <a:blip r:embed="rId9"/>
          <a:stretch>
            <a:fillRect/>
          </a:stretch>
        </p:blipFill>
        <p:spPr>
          <a:xfrm>
            <a:off x="8940708" y="2347005"/>
            <a:ext cx="634466" cy="634466"/>
          </a:xfrm>
          <a:prstGeom prst="rect">
            <a:avLst/>
          </a:prstGeom>
        </p:spPr>
      </p:pic>
    </p:spTree>
    <p:extLst>
      <p:ext uri="{BB962C8B-B14F-4D97-AF65-F5344CB8AC3E}">
        <p14:creationId xmlns:p14="http://schemas.microsoft.com/office/powerpoint/2010/main" val="918281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8"/>
            <a:ext cx="4969808"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 embedding algorithms associate an image with a sequence of numbers. The individual numbers have no direct meaning. Instead, the numbers have a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relative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connection to one another. Images that share common features will have similar sequences of numbers.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 embeddings can be used to create recommendation systems for digital projects. These allow visitors to follow paths through an archive according to similar visual features.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also use embeddings to cluster the images and recommend different parts of the collection that may be of interest to different communities.</a:t>
            </a:r>
          </a:p>
        </p:txBody>
      </p:sp>
      <p:cxnSp>
        <p:nvCxnSpPr>
          <p:cNvPr id="8" name="Connecteur droit avec flèche 7">
            <a:extLst>
              <a:ext uri="{FF2B5EF4-FFF2-40B4-BE49-F238E27FC236}">
                <a16:creationId xmlns:a16="http://schemas.microsoft.com/office/drawing/2014/main" id="{A210F174-C427-8482-0995-4E12EED7F6F6}"/>
              </a:ext>
            </a:extLst>
          </p:cNvPr>
          <p:cNvCxnSpPr>
            <a:cxnSpLocks/>
          </p:cNvCxnSpPr>
          <p:nvPr/>
        </p:nvCxnSpPr>
        <p:spPr>
          <a:xfrm>
            <a:off x="9518574" y="3599762"/>
            <a:ext cx="0" cy="13220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FF0E849-0C9C-DF63-3D00-9F5211D29DBC}"/>
              </a:ext>
            </a:extLst>
          </p:cNvPr>
          <p:cNvSpPr txBox="1"/>
          <p:nvPr/>
        </p:nvSpPr>
        <p:spPr>
          <a:xfrm>
            <a:off x="7308825" y="4921786"/>
            <a:ext cx="4398235" cy="430887"/>
          </a:xfrm>
          <a:prstGeom prst="rect">
            <a:avLst/>
          </a:prstGeom>
          <a:noFill/>
        </p:spPr>
        <p:txBody>
          <a:bodyPr wrap="square" rtlCol="0">
            <a:spAutoFit/>
          </a:bodyPr>
          <a:lstStyle/>
          <a:p>
            <a:pPr algn="ctr"/>
            <a:r>
              <a:rPr lang="en-US" sz="1100" dirty="0">
                <a:solidFill>
                  <a:srgbClr val="D65D35"/>
                </a:solidFill>
                <a:latin typeface="Palatino" pitchFamily="2" charset="77"/>
                <a:ea typeface="Palatino" pitchFamily="2" charset="77"/>
                <a:cs typeface="Calibri" panose="020F0502020204030204" pitchFamily="34" charset="0"/>
              </a:rPr>
              <a:t>246, 170, 58, 175, 215, 117, 35, 63, 134, 218, 167, 126, 141, 236, 231, 165, 192, 177, 153, 44, 135, 196, 252, 28, 172, …..</a:t>
            </a:r>
          </a:p>
        </p:txBody>
      </p:sp>
      <p:pic>
        <p:nvPicPr>
          <p:cNvPr id="14" name="Image 13" descr="Une image contenant personne, habits, intérieur, cuisine&#10;&#10;Description générée automatiquement">
            <a:extLst>
              <a:ext uri="{FF2B5EF4-FFF2-40B4-BE49-F238E27FC236}">
                <a16:creationId xmlns:a16="http://schemas.microsoft.com/office/drawing/2014/main" id="{EAD0CBCB-852F-AF06-2B58-D27F446B8709}"/>
              </a:ext>
            </a:extLst>
          </p:cNvPr>
          <p:cNvPicPr>
            <a:picLocks noChangeAspect="1"/>
          </p:cNvPicPr>
          <p:nvPr/>
        </p:nvPicPr>
        <p:blipFill>
          <a:blip r:embed="rId4"/>
          <a:stretch>
            <a:fillRect/>
          </a:stretch>
        </p:blipFill>
        <p:spPr>
          <a:xfrm>
            <a:off x="7522222" y="596454"/>
            <a:ext cx="4393844" cy="2932158"/>
          </a:xfrm>
          <a:prstGeom prst="rect">
            <a:avLst/>
          </a:prstGeom>
        </p:spPr>
      </p:pic>
    </p:spTree>
    <p:extLst>
      <p:ext uri="{BB962C8B-B14F-4D97-AF65-F5344CB8AC3E}">
        <p14:creationId xmlns:p14="http://schemas.microsoft.com/office/powerpoint/2010/main" val="132102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5447205"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Most image embedding algorithms are adapted from other computer vision models. For example, the diagram on the right shows the VGG19 model for detecting objects from 1000 different categories. This is a deep learning model that slowly changes each input image (left) into a sequence of probabilities (right).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 particularly interesting thing about deep learning models is that the interior steps tend to capture general features (e.g., texture, shape, and color) that go beyond the specific task at hand.</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particular, the numbers in the penultimate or antepenultimate step can typically be used as an image embedding.</a:t>
            </a:r>
          </a:p>
        </p:txBody>
      </p:sp>
      <p:pic>
        <p:nvPicPr>
          <p:cNvPr id="6" name="Image 5" descr="Une image contenant texte, carte&#10;&#10;Description générée automatiquement">
            <a:extLst>
              <a:ext uri="{FF2B5EF4-FFF2-40B4-BE49-F238E27FC236}">
                <a16:creationId xmlns:a16="http://schemas.microsoft.com/office/drawing/2014/main" id="{C64BF25C-2B79-C113-331D-4A7A2E3BACE9}"/>
              </a:ext>
            </a:extLst>
          </p:cNvPr>
          <p:cNvPicPr>
            <a:picLocks noChangeAspect="1"/>
          </p:cNvPicPr>
          <p:nvPr/>
        </p:nvPicPr>
        <p:blipFill>
          <a:blip r:embed="rId4"/>
          <a:stretch>
            <a:fillRect/>
          </a:stretch>
        </p:blipFill>
        <p:spPr>
          <a:xfrm>
            <a:off x="6063043" y="365559"/>
            <a:ext cx="5447205" cy="3198784"/>
          </a:xfrm>
          <a:prstGeom prst="rect">
            <a:avLst/>
          </a:prstGeom>
        </p:spPr>
      </p:pic>
      <p:sp>
        <p:nvSpPr>
          <p:cNvPr id="19" name="ZoneTexte 18">
            <a:extLst>
              <a:ext uri="{FF2B5EF4-FFF2-40B4-BE49-F238E27FC236}">
                <a16:creationId xmlns:a16="http://schemas.microsoft.com/office/drawing/2014/main" id="{5C355141-7795-6936-A70F-128349B75AB7}"/>
              </a:ext>
            </a:extLst>
          </p:cNvPr>
          <p:cNvSpPr txBox="1"/>
          <p:nvPr/>
        </p:nvSpPr>
        <p:spPr>
          <a:xfrm>
            <a:off x="7490269" y="4581142"/>
            <a:ext cx="3643599" cy="90024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(2021) "Depth in Deep Learning: Knowledgeable, Layered, and Impenetrable." In: Redrobe, K. and Scheible, J. (Eds.)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Deep Mediations</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 University of Minnesota Press.</a:t>
            </a:r>
          </a:p>
        </p:txBody>
      </p:sp>
    </p:spTree>
    <p:extLst>
      <p:ext uri="{BB962C8B-B14F-4D97-AF65-F5344CB8AC3E}">
        <p14:creationId xmlns:p14="http://schemas.microsoft.com/office/powerpoint/2010/main" val="3767453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18" name="Image 17" descr="Une image contenant habits, personne, Visage humain, femme&#10;&#10;Description générée automatiquement">
            <a:extLst>
              <a:ext uri="{FF2B5EF4-FFF2-40B4-BE49-F238E27FC236}">
                <a16:creationId xmlns:a16="http://schemas.microsoft.com/office/drawing/2014/main" id="{4E5529BF-6773-460D-61A8-C8F061EBE224}"/>
              </a:ext>
            </a:extLst>
          </p:cNvPr>
          <p:cNvPicPr>
            <a:picLocks noChangeAspect="1"/>
          </p:cNvPicPr>
          <p:nvPr/>
        </p:nvPicPr>
        <p:blipFill>
          <a:blip r:embed="rId4"/>
          <a:stretch>
            <a:fillRect/>
          </a:stretch>
        </p:blipFill>
        <p:spPr>
          <a:xfrm>
            <a:off x="10246452" y="2849038"/>
            <a:ext cx="1856461" cy="2715448"/>
          </a:xfrm>
          <a:prstGeom prst="rect">
            <a:avLst/>
          </a:prstGeom>
        </p:spPr>
      </p:pic>
      <p:pic>
        <p:nvPicPr>
          <p:cNvPr id="21" name="Image 20" descr="Une image contenant habits, intérieur, capture d’écran, homme&#10;&#10;Description générée automatiquement">
            <a:extLst>
              <a:ext uri="{FF2B5EF4-FFF2-40B4-BE49-F238E27FC236}">
                <a16:creationId xmlns:a16="http://schemas.microsoft.com/office/drawing/2014/main" id="{C73D2AF3-BB85-8A28-80CD-B032558A4A91}"/>
              </a:ext>
            </a:extLst>
          </p:cNvPr>
          <p:cNvPicPr>
            <a:picLocks noChangeAspect="1"/>
          </p:cNvPicPr>
          <p:nvPr/>
        </p:nvPicPr>
        <p:blipFill>
          <a:blip r:embed="rId5"/>
          <a:stretch>
            <a:fillRect/>
          </a:stretch>
        </p:blipFill>
        <p:spPr>
          <a:xfrm>
            <a:off x="6438756" y="878970"/>
            <a:ext cx="2800178" cy="1891053"/>
          </a:xfrm>
          <a:prstGeom prst="rect">
            <a:avLst/>
          </a:prstGeom>
        </p:spPr>
      </p:pic>
      <p:pic>
        <p:nvPicPr>
          <p:cNvPr id="23" name="Image 22" descr="Une image contenant capture d’écran, habits, homme, personne&#10;&#10;Description générée automatiquement">
            <a:extLst>
              <a:ext uri="{FF2B5EF4-FFF2-40B4-BE49-F238E27FC236}">
                <a16:creationId xmlns:a16="http://schemas.microsoft.com/office/drawing/2014/main" id="{81769605-A0DC-8738-85CF-5EF0F298D3FD}"/>
              </a:ext>
            </a:extLst>
          </p:cNvPr>
          <p:cNvPicPr>
            <a:picLocks noChangeAspect="1"/>
          </p:cNvPicPr>
          <p:nvPr/>
        </p:nvPicPr>
        <p:blipFill>
          <a:blip r:embed="rId6"/>
          <a:stretch>
            <a:fillRect/>
          </a:stretch>
        </p:blipFill>
        <p:spPr>
          <a:xfrm>
            <a:off x="3547550" y="878971"/>
            <a:ext cx="2805716" cy="1891053"/>
          </a:xfrm>
          <a:prstGeom prst="rect">
            <a:avLst/>
          </a:prstGeom>
        </p:spPr>
      </p:pic>
      <p:pic>
        <p:nvPicPr>
          <p:cNvPr id="25" name="Image 24" descr="Une image contenant intérieur, personne, mur, fenêtre&#10;&#10;Description générée automatiquement">
            <a:extLst>
              <a:ext uri="{FF2B5EF4-FFF2-40B4-BE49-F238E27FC236}">
                <a16:creationId xmlns:a16="http://schemas.microsoft.com/office/drawing/2014/main" id="{98D7D225-6B9A-F7BE-A681-8ABF37F05282}"/>
              </a:ext>
            </a:extLst>
          </p:cNvPr>
          <p:cNvPicPr>
            <a:picLocks noChangeAspect="1"/>
          </p:cNvPicPr>
          <p:nvPr/>
        </p:nvPicPr>
        <p:blipFill>
          <a:blip r:embed="rId7"/>
          <a:stretch>
            <a:fillRect/>
          </a:stretch>
        </p:blipFill>
        <p:spPr>
          <a:xfrm>
            <a:off x="4206543" y="2849038"/>
            <a:ext cx="4024873" cy="2715448"/>
          </a:xfrm>
          <a:prstGeom prst="rect">
            <a:avLst/>
          </a:prstGeom>
        </p:spPr>
      </p:pic>
      <p:pic>
        <p:nvPicPr>
          <p:cNvPr id="27" name="Image 26" descr="Une image contenant habits, personne, magasin, intérieur&#10;&#10;Description générée automatiquement">
            <a:extLst>
              <a:ext uri="{FF2B5EF4-FFF2-40B4-BE49-F238E27FC236}">
                <a16:creationId xmlns:a16="http://schemas.microsoft.com/office/drawing/2014/main" id="{88071A5D-0778-2EA1-9769-0C92D0BE6601}"/>
              </a:ext>
            </a:extLst>
          </p:cNvPr>
          <p:cNvPicPr>
            <a:picLocks noChangeAspect="1"/>
          </p:cNvPicPr>
          <p:nvPr/>
        </p:nvPicPr>
        <p:blipFill>
          <a:blip r:embed="rId8"/>
          <a:stretch>
            <a:fillRect/>
          </a:stretch>
        </p:blipFill>
        <p:spPr>
          <a:xfrm>
            <a:off x="9316053" y="867122"/>
            <a:ext cx="2794661" cy="1891054"/>
          </a:xfrm>
          <a:prstGeom prst="rect">
            <a:avLst/>
          </a:prstGeom>
        </p:spPr>
      </p:pic>
      <p:pic>
        <p:nvPicPr>
          <p:cNvPr id="29" name="Image 28" descr="Une image contenant habits, personne, homme, intérieur&#10;&#10;Description générée automatiquement">
            <a:extLst>
              <a:ext uri="{FF2B5EF4-FFF2-40B4-BE49-F238E27FC236}">
                <a16:creationId xmlns:a16="http://schemas.microsoft.com/office/drawing/2014/main" id="{AA8015FC-0595-C0CC-CFE3-A1568EA5A2FC}"/>
              </a:ext>
            </a:extLst>
          </p:cNvPr>
          <p:cNvPicPr>
            <a:picLocks noChangeAspect="1"/>
          </p:cNvPicPr>
          <p:nvPr/>
        </p:nvPicPr>
        <p:blipFill>
          <a:blip r:embed="rId9"/>
          <a:stretch>
            <a:fillRect/>
          </a:stretch>
        </p:blipFill>
        <p:spPr>
          <a:xfrm>
            <a:off x="8314324" y="2849038"/>
            <a:ext cx="1849220" cy="2715448"/>
          </a:xfrm>
          <a:prstGeom prst="rect">
            <a:avLst/>
          </a:prstGeom>
        </p:spPr>
      </p:pic>
      <p:sp>
        <p:nvSpPr>
          <p:cNvPr id="30" name="ZoneTexte 29">
            <a:extLst>
              <a:ext uri="{FF2B5EF4-FFF2-40B4-BE49-F238E27FC236}">
                <a16:creationId xmlns:a16="http://schemas.microsoft.com/office/drawing/2014/main" id="{FD7E2567-4A19-3C5D-78E2-871320BA3F46}"/>
              </a:ext>
            </a:extLst>
          </p:cNvPr>
          <p:cNvSpPr txBox="1"/>
          <p:nvPr/>
        </p:nvSpPr>
        <p:spPr>
          <a:xfrm>
            <a:off x="362355" y="834468"/>
            <a:ext cx="2931687"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are the six images that have the most similar set of embedding to our example image using the penultimate layer of the VGG19 model.</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spTree>
    <p:extLst>
      <p:ext uri="{BB962C8B-B14F-4D97-AF65-F5344CB8AC3E}">
        <p14:creationId xmlns:p14="http://schemas.microsoft.com/office/powerpoint/2010/main" val="352734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pic>
        <p:nvPicPr>
          <p:cNvPr id="18" name="Image 17" descr="Une image contenant habits, personne, Visage humain, femme&#10;&#10;Description générée automatiquement">
            <a:extLst>
              <a:ext uri="{FF2B5EF4-FFF2-40B4-BE49-F238E27FC236}">
                <a16:creationId xmlns:a16="http://schemas.microsoft.com/office/drawing/2014/main" id="{4E5529BF-6773-460D-61A8-C8F061EBE224}"/>
              </a:ext>
            </a:extLst>
          </p:cNvPr>
          <p:cNvPicPr>
            <a:picLocks noChangeAspect="1"/>
          </p:cNvPicPr>
          <p:nvPr/>
        </p:nvPicPr>
        <p:blipFill>
          <a:blip r:embed="rId4"/>
          <a:stretch>
            <a:fillRect/>
          </a:stretch>
        </p:blipFill>
        <p:spPr>
          <a:xfrm>
            <a:off x="10246452" y="2849038"/>
            <a:ext cx="1856461" cy="2715448"/>
          </a:xfrm>
          <a:prstGeom prst="rect">
            <a:avLst/>
          </a:prstGeom>
        </p:spPr>
      </p:pic>
      <p:pic>
        <p:nvPicPr>
          <p:cNvPr id="21" name="Image 20" descr="Une image contenant habits, intérieur, capture d’écran, homme&#10;&#10;Description générée automatiquement">
            <a:extLst>
              <a:ext uri="{FF2B5EF4-FFF2-40B4-BE49-F238E27FC236}">
                <a16:creationId xmlns:a16="http://schemas.microsoft.com/office/drawing/2014/main" id="{C73D2AF3-BB85-8A28-80CD-B032558A4A91}"/>
              </a:ext>
            </a:extLst>
          </p:cNvPr>
          <p:cNvPicPr>
            <a:picLocks noChangeAspect="1"/>
          </p:cNvPicPr>
          <p:nvPr/>
        </p:nvPicPr>
        <p:blipFill>
          <a:blip r:embed="rId5"/>
          <a:stretch>
            <a:fillRect/>
          </a:stretch>
        </p:blipFill>
        <p:spPr>
          <a:xfrm>
            <a:off x="6438756" y="878970"/>
            <a:ext cx="2800178" cy="1891053"/>
          </a:xfrm>
          <a:prstGeom prst="rect">
            <a:avLst/>
          </a:prstGeom>
        </p:spPr>
      </p:pic>
      <p:pic>
        <p:nvPicPr>
          <p:cNvPr id="27" name="Image 26" descr="Une image contenant habits, personne, magasin, intérieur&#10;&#10;Description générée automatiquement">
            <a:extLst>
              <a:ext uri="{FF2B5EF4-FFF2-40B4-BE49-F238E27FC236}">
                <a16:creationId xmlns:a16="http://schemas.microsoft.com/office/drawing/2014/main" id="{88071A5D-0778-2EA1-9769-0C92D0BE6601}"/>
              </a:ext>
            </a:extLst>
          </p:cNvPr>
          <p:cNvPicPr>
            <a:picLocks noChangeAspect="1"/>
          </p:cNvPicPr>
          <p:nvPr/>
        </p:nvPicPr>
        <p:blipFill>
          <a:blip r:embed="rId6"/>
          <a:stretch>
            <a:fillRect/>
          </a:stretch>
        </p:blipFill>
        <p:spPr>
          <a:xfrm>
            <a:off x="9316053" y="867122"/>
            <a:ext cx="2794661" cy="1891054"/>
          </a:xfrm>
          <a:prstGeom prst="rect">
            <a:avLst/>
          </a:prstGeom>
        </p:spPr>
      </p:pic>
      <p:pic>
        <p:nvPicPr>
          <p:cNvPr id="29" name="Image 28" descr="Une image contenant habits, personne, homme, intérieur&#10;&#10;Description générée automatiquement">
            <a:extLst>
              <a:ext uri="{FF2B5EF4-FFF2-40B4-BE49-F238E27FC236}">
                <a16:creationId xmlns:a16="http://schemas.microsoft.com/office/drawing/2014/main" id="{AA8015FC-0595-C0CC-CFE3-A1568EA5A2FC}"/>
              </a:ext>
            </a:extLst>
          </p:cNvPr>
          <p:cNvPicPr>
            <a:picLocks noChangeAspect="1"/>
          </p:cNvPicPr>
          <p:nvPr/>
        </p:nvPicPr>
        <p:blipFill>
          <a:blip r:embed="rId7"/>
          <a:stretch>
            <a:fillRect/>
          </a:stretch>
        </p:blipFill>
        <p:spPr>
          <a:xfrm>
            <a:off x="8314324" y="2849038"/>
            <a:ext cx="1849220" cy="2715448"/>
          </a:xfrm>
          <a:prstGeom prst="rect">
            <a:avLst/>
          </a:prstGeom>
        </p:spPr>
      </p:pic>
      <p:sp>
        <p:nvSpPr>
          <p:cNvPr id="5" name="ZoneTexte 4">
            <a:extLst>
              <a:ext uri="{FF2B5EF4-FFF2-40B4-BE49-F238E27FC236}">
                <a16:creationId xmlns:a16="http://schemas.microsoft.com/office/drawing/2014/main" id="{A7ADD2ED-B859-C558-E143-A5636BDEA361}"/>
              </a:ext>
            </a:extLst>
          </p:cNvPr>
          <p:cNvSpPr txBox="1"/>
          <p:nvPr/>
        </p:nvSpPr>
        <p:spPr>
          <a:xfrm>
            <a:off x="362354" y="834468"/>
            <a:ext cx="5733645"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applied to any collection without need for existing archival metadata or a model specifically designed for a collection.</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Adaptable across different collections.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Will cut across existing categories and find connections that have not been explicitly coded for.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Difficulties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 clear way to explain or control the connections and/or clusters.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create problematic or odd connections (for example, the link between milk production and radioactive waste).</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Embeddings are usually made from object detection algorithms and have difficulty finding certain kinds of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influenced by the photo orientation and resolution.</a:t>
            </a:r>
          </a:p>
        </p:txBody>
      </p:sp>
    </p:spTree>
    <p:extLst>
      <p:ext uri="{BB962C8B-B14F-4D97-AF65-F5344CB8AC3E}">
        <p14:creationId xmlns:p14="http://schemas.microsoft.com/office/powerpoint/2010/main" val="3432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Approach 3: Image Embedding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04 – Distant Viewing | </a:t>
            </a:r>
            <a:r>
              <a:rPr lang="fr-FR" sz="1200" b="1" noProof="1">
                <a:solidFill>
                  <a:schemeClr val="tx1">
                    <a:lumMod val="65000"/>
                    <a:lumOff val="35000"/>
                  </a:schemeClr>
                </a:solidFill>
                <a:latin typeface="Courier" pitchFamily="2" charset="0"/>
              </a:rPr>
              <a:t>Classic Approaches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3768969"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found image embeddings to be a great additional way of exploring the FSA-OWI photographs. The most recent major revision of Photogrammar (Version 3.0, 2021) includes visual recommendations for each of the photographs in the collection.</a:t>
            </a:r>
          </a:p>
        </p:txBody>
      </p:sp>
      <p:pic>
        <p:nvPicPr>
          <p:cNvPr id="6" name="Image 5">
            <a:extLst>
              <a:ext uri="{FF2B5EF4-FFF2-40B4-BE49-F238E27FC236}">
                <a16:creationId xmlns:a16="http://schemas.microsoft.com/office/drawing/2014/main" id="{CB1FA2E2-4D14-5C55-8108-DF30965B179E}"/>
              </a:ext>
            </a:extLst>
          </p:cNvPr>
          <p:cNvPicPr>
            <a:picLocks noChangeAspect="1"/>
          </p:cNvPicPr>
          <p:nvPr/>
        </p:nvPicPr>
        <p:blipFill>
          <a:blip r:embed="rId4"/>
          <a:stretch>
            <a:fillRect/>
          </a:stretch>
        </p:blipFill>
        <p:spPr>
          <a:xfrm>
            <a:off x="4565223" y="626290"/>
            <a:ext cx="7521510" cy="4958737"/>
          </a:xfrm>
          <a:prstGeom prst="rect">
            <a:avLst/>
          </a:prstGeom>
        </p:spPr>
      </p:pic>
      <p:cxnSp>
        <p:nvCxnSpPr>
          <p:cNvPr id="7" name="Connecteur droit avec flèche 6">
            <a:extLst>
              <a:ext uri="{FF2B5EF4-FFF2-40B4-BE49-F238E27FC236}">
                <a16:creationId xmlns:a16="http://schemas.microsoft.com/office/drawing/2014/main" id="{94050E54-196B-DF68-ADAA-F8582B45DACB}"/>
              </a:ext>
            </a:extLst>
          </p:cNvPr>
          <p:cNvCxnSpPr>
            <a:cxnSpLocks/>
          </p:cNvCxnSpPr>
          <p:nvPr/>
        </p:nvCxnSpPr>
        <p:spPr>
          <a:xfrm>
            <a:off x="3336910" y="3142791"/>
            <a:ext cx="3768969" cy="1836833"/>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C161724-19A5-C749-C600-A8990CA4A799}"/>
              </a:ext>
            </a:extLst>
          </p:cNvPr>
          <p:cNvSpPr txBox="1"/>
          <p:nvPr/>
        </p:nvSpPr>
        <p:spPr>
          <a:xfrm>
            <a:off x="747946" y="5638700"/>
            <a:ext cx="2920671" cy="738664"/>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(2019) "Distant Viewing: Analyzing Large Visual Corpora." Digital Scholarship in the Humanities</a:t>
            </a:r>
          </a:p>
        </p:txBody>
      </p:sp>
    </p:spTree>
    <p:extLst>
      <p:ext uri="{BB962C8B-B14F-4D97-AF65-F5344CB8AC3E}">
        <p14:creationId xmlns:p14="http://schemas.microsoft.com/office/powerpoint/2010/main" val="124090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938992"/>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5. Multimodal Large Language Models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05 – Distant Viewing | </a:t>
            </a:r>
            <a:r>
              <a:rPr lang="fr-FR" sz="1200" b="1" noProof="1">
                <a:solidFill>
                  <a:schemeClr val="bg1">
                    <a:lumMod val="85000"/>
                  </a:schemeClr>
                </a:solidFill>
                <a:latin typeface="Courier" pitchFamily="2" charset="0"/>
              </a:rPr>
              <a:t>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668671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Multimodal Large Language Models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6" y="834467"/>
            <a:ext cx="4771504"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Large language models (LLMs) have received a considerable amount of hype and press over the past two years. More recent model versions have included multimodal LLMs (MLLMs), which allow for combining text and image inputs and outputs.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Several MLLMs are currently available, including the most well-known efforts integrated into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OpenAI’s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ChatGPT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Google’s Gemini, and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Anthropic’s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Claude.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Several open models such as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LLaVA</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(built on top of LLAMA-3) indicate that versions of MLLMs should be become/remain available for all users.</a:t>
            </a:r>
          </a:p>
        </p:txBody>
      </p:sp>
      <p:pic>
        <p:nvPicPr>
          <p:cNvPr id="1026" name="Picture 2" descr="Download Clear Anthropic Claude AI Logo - Different Claude Dimensions ...">
            <a:extLst>
              <a:ext uri="{FF2B5EF4-FFF2-40B4-BE49-F238E27FC236}">
                <a16:creationId xmlns:a16="http://schemas.microsoft.com/office/drawing/2014/main" id="{34C908D8-2F6E-F881-06CD-0770E2344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0" y="536503"/>
            <a:ext cx="3094898" cy="1740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AI Logo - SVG, PNG, AI, EPS Vectors">
            <a:extLst>
              <a:ext uri="{FF2B5EF4-FFF2-40B4-BE49-F238E27FC236}">
                <a16:creationId xmlns:a16="http://schemas.microsoft.com/office/drawing/2014/main" id="{3F5CDDE2-07A2-67E1-1F5F-8DD3F59C2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7727" y="2385440"/>
            <a:ext cx="4347989" cy="123645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Police&#10;&#10;Description générée automatiquement">
            <a:extLst>
              <a:ext uri="{FF2B5EF4-FFF2-40B4-BE49-F238E27FC236}">
                <a16:creationId xmlns:a16="http://schemas.microsoft.com/office/drawing/2014/main" id="{BAB79AED-6554-C392-80CD-5E3622F568F5}"/>
              </a:ext>
            </a:extLst>
          </p:cNvPr>
          <p:cNvPicPr>
            <a:picLocks noChangeAspect="1"/>
          </p:cNvPicPr>
          <p:nvPr/>
        </p:nvPicPr>
        <p:blipFill>
          <a:blip r:embed="rId6"/>
          <a:stretch>
            <a:fillRect/>
          </a:stretch>
        </p:blipFill>
        <p:spPr>
          <a:xfrm>
            <a:off x="6314571" y="4951766"/>
            <a:ext cx="5219247" cy="985121"/>
          </a:xfrm>
          <a:prstGeom prst="rect">
            <a:avLst/>
          </a:prstGeom>
        </p:spPr>
      </p:pic>
      <p:pic>
        <p:nvPicPr>
          <p:cNvPr id="11" name="Image 10" descr="Une image contenant Graphique, Police, graphisme, logo&#10;&#10;Description générée automatiquement">
            <a:extLst>
              <a:ext uri="{FF2B5EF4-FFF2-40B4-BE49-F238E27FC236}">
                <a16:creationId xmlns:a16="http://schemas.microsoft.com/office/drawing/2014/main" id="{EAB9FE88-8124-0571-662C-C7D72EB720DE}"/>
              </a:ext>
            </a:extLst>
          </p:cNvPr>
          <p:cNvPicPr>
            <a:picLocks noChangeAspect="1"/>
          </p:cNvPicPr>
          <p:nvPr/>
        </p:nvPicPr>
        <p:blipFill>
          <a:blip r:embed="rId7"/>
          <a:stretch>
            <a:fillRect/>
          </a:stretch>
        </p:blipFill>
        <p:spPr>
          <a:xfrm>
            <a:off x="8329240" y="3838012"/>
            <a:ext cx="3204578" cy="897641"/>
          </a:xfrm>
          <a:prstGeom prst="rect">
            <a:avLst/>
          </a:prstGeom>
        </p:spPr>
      </p:pic>
    </p:spTree>
    <p:extLst>
      <p:ext uri="{BB962C8B-B14F-4D97-AF65-F5344CB8AC3E}">
        <p14:creationId xmlns:p14="http://schemas.microsoft.com/office/powerpoint/2010/main" val="545018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personne, habits, intérieur, cuisine&#10;&#10;Description générée automatiquement">
            <a:extLst>
              <a:ext uri="{FF2B5EF4-FFF2-40B4-BE49-F238E27FC236}">
                <a16:creationId xmlns:a16="http://schemas.microsoft.com/office/drawing/2014/main" id="{8B46BEBC-131B-40A8-6A05-692494BAF73F}"/>
              </a:ext>
            </a:extLst>
          </p:cNvPr>
          <p:cNvPicPr>
            <a:picLocks noChangeAspect="1"/>
          </p:cNvPicPr>
          <p:nvPr/>
        </p:nvPicPr>
        <p:blipFill>
          <a:blip r:embed="rId3"/>
          <a:stretch>
            <a:fillRect/>
          </a:stretch>
        </p:blipFill>
        <p:spPr>
          <a:xfrm>
            <a:off x="5319869" y="673111"/>
            <a:ext cx="6293520" cy="4199875"/>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5" name="ZoneTexte 4">
            <a:extLst>
              <a:ext uri="{FF2B5EF4-FFF2-40B4-BE49-F238E27FC236}">
                <a16:creationId xmlns:a16="http://schemas.microsoft.com/office/drawing/2014/main" id="{244E1E8C-DF3B-20C2-7A92-A6E66CB1A3BC}"/>
              </a:ext>
            </a:extLst>
          </p:cNvPr>
          <p:cNvSpPr txBox="1"/>
          <p:nvPr/>
        </p:nvSpPr>
        <p:spPr>
          <a:xfrm>
            <a:off x="362355" y="834467"/>
            <a:ext cx="4474049" cy="341632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Let’s take our example image from the DOCUMERICA collection to understand some of the possibilities of these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selected </a:t>
            </a:r>
            <a:r>
              <a:rPr lang="en-US" dirty="0" err="1">
                <a:solidFill>
                  <a:schemeClr val="tx1">
                    <a:lumMod val="75000"/>
                    <a:lumOff val="25000"/>
                  </a:schemeClr>
                </a:solidFill>
                <a:latin typeface="Palatino" pitchFamily="2" charset="77"/>
                <a:ea typeface="Palatino" pitchFamily="2" charset="77"/>
                <a:cs typeface="Calibri" panose="020F0502020204030204" pitchFamily="34" charset="0"/>
              </a:rPr>
              <a:t>ChatGPT’s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GPT-4 Turbo model as it was the generally considered the most powerful available at the time of our project (May 2024).</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provide the image along with a prompt suggesting the information that we would like the model to return.</a:t>
            </a:r>
          </a:p>
        </p:txBody>
      </p:sp>
      <p:sp>
        <p:nvSpPr>
          <p:cNvPr id="6" name="ZoneTexte 5">
            <a:extLst>
              <a:ext uri="{FF2B5EF4-FFF2-40B4-BE49-F238E27FC236}">
                <a16:creationId xmlns:a16="http://schemas.microsoft.com/office/drawing/2014/main" id="{3F43AD6A-22B5-B9C3-4EA5-066E2A8BFF04}"/>
              </a:ext>
            </a:extLst>
          </p:cNvPr>
          <p:cNvSpPr txBox="1"/>
          <p:nvPr/>
        </p:nvSpPr>
        <p:spPr>
          <a:xfrm>
            <a:off x="5319869" y="5073153"/>
            <a:ext cx="5202998" cy="923330"/>
          </a:xfrm>
          <a:prstGeom prst="rect">
            <a:avLst/>
          </a:prstGeom>
          <a:noFill/>
        </p:spPr>
        <p:txBody>
          <a:bodyPr wrap="square" rtlCol="0">
            <a:spAutoFit/>
          </a:bodyPr>
          <a:lstStyle/>
          <a:p>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Prompt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1270713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Lab</a:t>
            </a:r>
          </a:p>
        </p:txBody>
      </p:sp>
      <p:sp>
        <p:nvSpPr>
          <p:cNvPr id="5" name="ZoneTexte 4">
            <a:extLst>
              <a:ext uri="{FF2B5EF4-FFF2-40B4-BE49-F238E27FC236}">
                <a16:creationId xmlns:a16="http://schemas.microsoft.com/office/drawing/2014/main" id="{0040AEA2-730F-3F54-5155-3FB0D0C7C8DE}"/>
              </a:ext>
            </a:extLst>
          </p:cNvPr>
          <p:cNvSpPr txBox="1"/>
          <p:nvPr/>
        </p:nvSpPr>
        <p:spPr>
          <a:xfrm>
            <a:off x="518986" y="1079852"/>
            <a:ext cx="4231687" cy="2862322"/>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The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Distant Viewing Lab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uses and develops computational techniques to analyze visual culture on a large scale.</a:t>
            </a:r>
          </a:p>
          <a:p>
            <a:pPr algn="just"/>
            <a:endParaRPr lang="fr-FR" noProof="1">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We develop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tools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methods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and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datasets</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that can be re-used by other researchers. The lab engages closely with critical cultural and data studies, aiming to make explicit the interpretive act of algorithmic logic.</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pic>
        <p:nvPicPr>
          <p:cNvPr id="7" name="Picture 6" descr="A logo with a eagle and a trash can&#10;&#10;Description automatically generated">
            <a:extLst>
              <a:ext uri="{FF2B5EF4-FFF2-40B4-BE49-F238E27FC236}">
                <a16:creationId xmlns:a16="http://schemas.microsoft.com/office/drawing/2014/main" id="{51E5A046-40FB-A0A5-3C47-9BF6C9035B42}"/>
              </a:ext>
            </a:extLst>
          </p:cNvPr>
          <p:cNvPicPr>
            <a:picLocks noChangeAspect="1"/>
          </p:cNvPicPr>
          <p:nvPr/>
        </p:nvPicPr>
        <p:blipFill>
          <a:blip r:embed="rId4"/>
          <a:stretch>
            <a:fillRect/>
          </a:stretch>
        </p:blipFill>
        <p:spPr>
          <a:xfrm>
            <a:off x="5874211" y="5281606"/>
            <a:ext cx="5824870" cy="1067808"/>
          </a:xfrm>
          <a:prstGeom prst="rect">
            <a:avLst/>
          </a:prstGeom>
        </p:spPr>
      </p:pic>
      <p:pic>
        <p:nvPicPr>
          <p:cNvPr id="9" name="Picture 8">
            <a:extLst>
              <a:ext uri="{FF2B5EF4-FFF2-40B4-BE49-F238E27FC236}">
                <a16:creationId xmlns:a16="http://schemas.microsoft.com/office/drawing/2014/main" id="{88BCB14F-3EE2-F879-6674-4036FAE14D2A}"/>
              </a:ext>
            </a:extLst>
          </p:cNvPr>
          <p:cNvPicPr>
            <a:picLocks noChangeAspect="1"/>
          </p:cNvPicPr>
          <p:nvPr/>
        </p:nvPicPr>
        <p:blipFill>
          <a:blip r:embed="rId5"/>
          <a:srcRect/>
          <a:stretch/>
        </p:blipFill>
        <p:spPr>
          <a:xfrm>
            <a:off x="5109154" y="231111"/>
            <a:ext cx="6841332" cy="4559803"/>
          </a:xfrm>
          <a:prstGeom prst="rect">
            <a:avLst/>
          </a:prstGeom>
        </p:spPr>
      </p:pic>
      <p:sp>
        <p:nvSpPr>
          <p:cNvPr id="10" name="ZoneTexte 4">
            <a:extLst>
              <a:ext uri="{FF2B5EF4-FFF2-40B4-BE49-F238E27FC236}">
                <a16:creationId xmlns:a16="http://schemas.microsoft.com/office/drawing/2014/main" id="{472DC612-869E-AF63-5CCD-6C1D2B788590}"/>
              </a:ext>
            </a:extLst>
          </p:cNvPr>
          <p:cNvSpPr txBox="1"/>
          <p:nvPr/>
        </p:nvSpPr>
        <p:spPr>
          <a:xfrm>
            <a:off x="789817" y="5242091"/>
            <a:ext cx="4051593" cy="461665"/>
          </a:xfrm>
          <a:prstGeom prst="rect">
            <a:avLst/>
          </a:prstGeom>
          <a:noFill/>
        </p:spPr>
        <p:txBody>
          <a:bodyPr wrap="square" rtlCol="0">
            <a:spAutoFit/>
          </a:bodyPr>
          <a:lstStyle/>
          <a:p>
            <a:pPr algn="ctr"/>
            <a:r>
              <a:rPr lang="fr-FR" sz="2400" b="1" noProof="1">
                <a:solidFill>
                  <a:srgbClr val="FFC000"/>
                </a:solidFill>
                <a:latin typeface="Palatino" pitchFamily="2" charset="77"/>
                <a:ea typeface="Palatino" pitchFamily="2" charset="77"/>
                <a:cs typeface="Calibri" panose="020F0502020204030204" pitchFamily="34" charset="0"/>
              </a:rPr>
              <a:t>https://distantviewing.org</a:t>
            </a:r>
          </a:p>
        </p:txBody>
      </p:sp>
      <p:sp>
        <p:nvSpPr>
          <p:cNvPr id="12" name="ZoneTexte 4">
            <a:extLst>
              <a:ext uri="{FF2B5EF4-FFF2-40B4-BE49-F238E27FC236}">
                <a16:creationId xmlns:a16="http://schemas.microsoft.com/office/drawing/2014/main" id="{4B948235-807C-2A96-63A6-393876FBCD4F}"/>
              </a:ext>
            </a:extLst>
          </p:cNvPr>
          <p:cNvSpPr txBox="1"/>
          <p:nvPr/>
        </p:nvSpPr>
        <p:spPr>
          <a:xfrm>
            <a:off x="6171109" y="4978944"/>
            <a:ext cx="5231074" cy="276999"/>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Generously supported through funding from:</a:t>
            </a:r>
          </a:p>
        </p:txBody>
      </p:sp>
    </p:spTree>
    <p:extLst>
      <p:ext uri="{BB962C8B-B14F-4D97-AF65-F5344CB8AC3E}">
        <p14:creationId xmlns:p14="http://schemas.microsoft.com/office/powerpoint/2010/main" val="1262815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personne, habits, intérieur, cuisine&#10;&#10;Description générée automatiquement">
            <a:extLst>
              <a:ext uri="{FF2B5EF4-FFF2-40B4-BE49-F238E27FC236}">
                <a16:creationId xmlns:a16="http://schemas.microsoft.com/office/drawing/2014/main" id="{30435A35-044C-B9B4-7EC1-E61B8BEA4C79}"/>
              </a:ext>
            </a:extLst>
          </p:cNvPr>
          <p:cNvPicPr>
            <a:picLocks noChangeAspect="1"/>
          </p:cNvPicPr>
          <p:nvPr/>
        </p:nvPicPr>
        <p:blipFill>
          <a:blip r:embed="rId3"/>
          <a:stretch>
            <a:fillRect/>
          </a:stretch>
        </p:blipFill>
        <p:spPr>
          <a:xfrm>
            <a:off x="298952" y="1008293"/>
            <a:ext cx="4734124" cy="315923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6" name="ZoneTexte 5">
            <a:extLst>
              <a:ext uri="{FF2B5EF4-FFF2-40B4-BE49-F238E27FC236}">
                <a16:creationId xmlns:a16="http://schemas.microsoft.com/office/drawing/2014/main" id="{3F43AD6A-22B5-B9C3-4EA5-066E2A8BFF04}"/>
              </a:ext>
            </a:extLst>
          </p:cNvPr>
          <p:cNvSpPr txBox="1"/>
          <p:nvPr/>
        </p:nvSpPr>
        <p:spPr>
          <a:xfrm>
            <a:off x="5351780" y="529933"/>
            <a:ext cx="6673471" cy="5632311"/>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Response: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 She is wearing glasses and a black top, and appears to be adjusting or handling the bottles or the machine. The worker is surrounded by a complex arrangement of stainless steel machinery and equipment. On the right side of the frame, there's a large metal vat or container, possibly holding milk or another liquid, with its lid partially visible. In the foreground, we see a series of white plastic milk bottles, each adorned with a red label. These bottles are lined up on a conveyor belt or a filling station, which seems to be part of a mechanized assembly line designed for packaging. The machinery includes various knobs, valves, metal structures, and hoses participating in the bottling process. The interior setting is lit with what appears to be fluorescent lighting, adding a utilitarian ambience to the workspace. The overall scene conveys a moment of daily operations wherein the worker is focused on ensuring the efficiency and correctness of the bottling process.</a:t>
            </a:r>
          </a:p>
        </p:txBody>
      </p:sp>
      <p:sp>
        <p:nvSpPr>
          <p:cNvPr id="7" name="ZoneTexte 6">
            <a:extLst>
              <a:ext uri="{FF2B5EF4-FFF2-40B4-BE49-F238E27FC236}">
                <a16:creationId xmlns:a16="http://schemas.microsoft.com/office/drawing/2014/main" id="{BF3115E1-6ACF-E91A-7A57-B4B779A7E415}"/>
              </a:ext>
            </a:extLst>
          </p:cNvPr>
          <p:cNvSpPr txBox="1"/>
          <p:nvPr/>
        </p:nvSpPr>
        <p:spPr>
          <a:xfrm>
            <a:off x="298952" y="4709597"/>
            <a:ext cx="4734124" cy="1200329"/>
          </a:xfrm>
          <a:prstGeom prst="rect">
            <a:avLst/>
          </a:prstGeom>
          <a:noFill/>
        </p:spPr>
        <p:txBody>
          <a:bodyPr wrap="square" rtlCol="0">
            <a:spAutoFit/>
          </a:bodyPr>
          <a:lstStyle/>
          <a:p>
            <a:pPr algn="just"/>
            <a:r>
              <a:rPr lang="en-US" b="1" dirty="0">
                <a:solidFill>
                  <a:schemeClr val="bg1">
                    <a:lumMod val="65000"/>
                  </a:schemeClr>
                </a:solidFill>
                <a:latin typeface="Palatino" pitchFamily="2" charset="77"/>
                <a:ea typeface="Palatino" pitchFamily="2" charset="77"/>
                <a:cs typeface="Calibri" panose="020F0502020204030204" pitchFamily="34" charset="0"/>
              </a:rPr>
              <a:t>Prompt</a:t>
            </a:r>
            <a:r>
              <a:rPr lang="en-US" dirty="0">
                <a:solidFill>
                  <a:schemeClr val="bg1">
                    <a:lumMod val="6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2455213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Image 10" descr="Une image contenant plein air, nuage, ciel, sol&#10;&#10;Description générée automatiquement">
            <a:extLst>
              <a:ext uri="{FF2B5EF4-FFF2-40B4-BE49-F238E27FC236}">
                <a16:creationId xmlns:a16="http://schemas.microsoft.com/office/drawing/2014/main" id="{9B102CE9-B0FB-A198-2F15-AC6FED36BA61}"/>
              </a:ext>
            </a:extLst>
          </p:cNvPr>
          <p:cNvPicPr>
            <a:picLocks noChangeAspect="1"/>
          </p:cNvPicPr>
          <p:nvPr/>
        </p:nvPicPr>
        <p:blipFill>
          <a:blip r:embed="rId3"/>
          <a:stretch>
            <a:fillRect/>
          </a:stretch>
        </p:blipFill>
        <p:spPr>
          <a:xfrm>
            <a:off x="298952" y="1008293"/>
            <a:ext cx="4728322" cy="3215259"/>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MLLM Example (GPT-4 Turbo)</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05 – Distant Viewing | </a:t>
            </a:r>
            <a:r>
              <a:rPr lang="fr-FR" sz="1200" b="1" noProof="1">
                <a:solidFill>
                  <a:schemeClr val="tx1">
                    <a:lumMod val="65000"/>
                    <a:lumOff val="35000"/>
                  </a:schemeClr>
                </a:solidFill>
                <a:latin typeface="Courier" pitchFamily="2" charset="0"/>
              </a:rPr>
              <a:t>MLLMs</a:t>
            </a:r>
            <a:endParaRPr lang="fr-FR" sz="1200" noProof="1">
              <a:solidFill>
                <a:schemeClr val="tx1">
                  <a:lumMod val="65000"/>
                  <a:lumOff val="35000"/>
                </a:schemeClr>
              </a:solidFill>
              <a:latin typeface="Courier" pitchFamily="2" charset="0"/>
            </a:endParaRPr>
          </a:p>
        </p:txBody>
      </p:sp>
      <p:sp>
        <p:nvSpPr>
          <p:cNvPr id="6" name="ZoneTexte 5">
            <a:extLst>
              <a:ext uri="{FF2B5EF4-FFF2-40B4-BE49-F238E27FC236}">
                <a16:creationId xmlns:a16="http://schemas.microsoft.com/office/drawing/2014/main" id="{3F43AD6A-22B5-B9C3-4EA5-066E2A8BFF04}"/>
              </a:ext>
            </a:extLst>
          </p:cNvPr>
          <p:cNvSpPr txBox="1"/>
          <p:nvPr/>
        </p:nvSpPr>
        <p:spPr>
          <a:xfrm>
            <a:off x="5351780" y="529933"/>
            <a:ext cx="6673471" cy="4247317"/>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Response: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photograph captures an open outdoor scene in a flat, barren park-like area with sparse vegetation. In the foreground, a wooden picnic table is situated prominently. The surface on which the table rests appears to be gravel, and it is located near a few scattered small bushes and very young trees. Beyond the picnic table, the landscape opens into a wider, desolate area that features numerous similar young trees and scattered bushes, all of which are relatively small and sparse, suggesting relatively young plantings in a possibly harsh environment. The soil looks rocky, further implying tough growing conditions. The sky above is cloudy, contributing to a somewhat gloomy or overcast ambiance. Overall, the setting appears to be a designed park area undergoing early stages of development, with the focus on newly planted vegetation in an otherwise empty, flat terrain</a:t>
            </a:r>
          </a:p>
        </p:txBody>
      </p:sp>
      <p:sp>
        <p:nvSpPr>
          <p:cNvPr id="7" name="ZoneTexte 6">
            <a:extLst>
              <a:ext uri="{FF2B5EF4-FFF2-40B4-BE49-F238E27FC236}">
                <a16:creationId xmlns:a16="http://schemas.microsoft.com/office/drawing/2014/main" id="{BF3115E1-6ACF-E91A-7A57-B4B779A7E415}"/>
              </a:ext>
            </a:extLst>
          </p:cNvPr>
          <p:cNvSpPr txBox="1"/>
          <p:nvPr/>
        </p:nvSpPr>
        <p:spPr>
          <a:xfrm>
            <a:off x="298952" y="4709597"/>
            <a:ext cx="4734124" cy="1200329"/>
          </a:xfrm>
          <a:prstGeom prst="rect">
            <a:avLst/>
          </a:prstGeom>
          <a:noFill/>
        </p:spPr>
        <p:txBody>
          <a:bodyPr wrap="square" rtlCol="0">
            <a:spAutoFit/>
          </a:bodyPr>
          <a:lstStyle/>
          <a:p>
            <a:pPr algn="just"/>
            <a:r>
              <a:rPr lang="en-US" b="1" dirty="0">
                <a:solidFill>
                  <a:schemeClr val="bg1">
                    <a:lumMod val="65000"/>
                  </a:schemeClr>
                </a:solidFill>
                <a:latin typeface="Palatino" pitchFamily="2" charset="77"/>
                <a:ea typeface="Palatino" pitchFamily="2" charset="77"/>
                <a:cs typeface="Calibri" panose="020F0502020204030204" pitchFamily="34" charset="0"/>
              </a:rPr>
              <a:t>Prompt</a:t>
            </a:r>
            <a:r>
              <a:rPr lang="en-US" dirty="0">
                <a:solidFill>
                  <a:schemeClr val="bg1">
                    <a:lumMod val="65000"/>
                  </a:schemeClr>
                </a:solidFill>
                <a:latin typeface="Palatino" pitchFamily="2" charset="77"/>
                <a:ea typeface="Palatino" pitchFamily="2" charset="77"/>
                <a:cs typeface="Calibri" panose="020F0502020204030204" pitchFamily="34" charset="0"/>
              </a:rPr>
              <a:t>: Provide a detailed plain-text description of the objects, activities, people, background and/or composition of this photograph.</a:t>
            </a:r>
          </a:p>
        </p:txBody>
      </p:sp>
    </p:spTree>
    <p:extLst>
      <p:ext uri="{BB962C8B-B14F-4D97-AF65-F5344CB8AC3E}">
        <p14:creationId xmlns:p14="http://schemas.microsoft.com/office/powerpoint/2010/main" val="4205753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6. A New Approach</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06 – Distant Viewing | </a:t>
            </a:r>
            <a:r>
              <a:rPr lang="fr-FR" sz="1200" b="1" noProof="1">
                <a:solidFill>
                  <a:schemeClr val="bg1">
                    <a:lumMod val="85000"/>
                  </a:schemeClr>
                </a:solidFill>
                <a:latin typeface="Courier" pitchFamily="2" charset="0"/>
              </a:rPr>
              <a:t>New Approach</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2794147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pic>
        <p:nvPicPr>
          <p:cNvPr id="9" name="Image 8">
            <a:extLst>
              <a:ext uri="{FF2B5EF4-FFF2-40B4-BE49-F238E27FC236}">
                <a16:creationId xmlns:a16="http://schemas.microsoft.com/office/drawing/2014/main" id="{3D338D72-E0D6-5795-B7F6-B90D1BF99F15}"/>
              </a:ext>
            </a:extLst>
          </p:cNvPr>
          <p:cNvPicPr>
            <a:picLocks noChangeAspect="1"/>
          </p:cNvPicPr>
          <p:nvPr/>
        </p:nvPicPr>
        <p:blipFill>
          <a:blip r:embed="rId4"/>
          <a:stretch>
            <a:fillRect/>
          </a:stretch>
        </p:blipFill>
        <p:spPr>
          <a:xfrm>
            <a:off x="4295115" y="1437773"/>
            <a:ext cx="7874655" cy="886785"/>
          </a:xfrm>
          <a:prstGeom prst="rect">
            <a:avLst/>
          </a:prstGeom>
        </p:spPr>
      </p:pic>
      <p:sp>
        <p:nvSpPr>
          <p:cNvPr id="10" name="ZoneTexte 9">
            <a:extLst>
              <a:ext uri="{FF2B5EF4-FFF2-40B4-BE49-F238E27FC236}">
                <a16:creationId xmlns:a16="http://schemas.microsoft.com/office/drawing/2014/main" id="{B4CA5A78-10B8-DFED-C8E5-49109482FB90}"/>
              </a:ext>
            </a:extLst>
          </p:cNvPr>
          <p:cNvSpPr txBox="1"/>
          <p:nvPr/>
        </p:nvSpPr>
        <p:spPr>
          <a:xfrm>
            <a:off x="175069" y="837608"/>
            <a:ext cx="3901171"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MLLMs provide a new approach to opening digital visual archives for increased search and discovery. We can create annotations by passing pairs of images and prompts together and storing the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output can then by converted into text-based embeddings (created and used similarly to image embeddings) as well as top terms (using something such as TF-IDF and used like tags from archival metadata or supervised learning).</a:t>
            </a:r>
          </a:p>
        </p:txBody>
      </p:sp>
      <p:cxnSp>
        <p:nvCxnSpPr>
          <p:cNvPr id="12" name="Connecteur droit avec flèche 11">
            <a:extLst>
              <a:ext uri="{FF2B5EF4-FFF2-40B4-BE49-F238E27FC236}">
                <a16:creationId xmlns:a16="http://schemas.microsoft.com/office/drawing/2014/main" id="{B48D0D6E-64E1-19BE-1A70-4034490B9D56}"/>
              </a:ext>
            </a:extLst>
          </p:cNvPr>
          <p:cNvCxnSpPr>
            <a:cxnSpLocks/>
          </p:cNvCxnSpPr>
          <p:nvPr/>
        </p:nvCxnSpPr>
        <p:spPr>
          <a:xfrm>
            <a:off x="5841348" y="4407887"/>
            <a:ext cx="225152" cy="73377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85ACFD13-B88A-D587-78B8-3910E84A1133}"/>
              </a:ext>
            </a:extLst>
          </p:cNvPr>
          <p:cNvSpPr txBox="1"/>
          <p:nvPr/>
        </p:nvSpPr>
        <p:spPr>
          <a:xfrm>
            <a:off x="5122643" y="5190337"/>
            <a:ext cx="4398236" cy="738664"/>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dairy. The image focuses on a female worker engaged in operating machinery used for filling milk bottles….</a:t>
            </a:r>
          </a:p>
        </p:txBody>
      </p:sp>
      <p:cxnSp>
        <p:nvCxnSpPr>
          <p:cNvPr id="17" name="Connecteur droit avec flèche 16">
            <a:extLst>
              <a:ext uri="{FF2B5EF4-FFF2-40B4-BE49-F238E27FC236}">
                <a16:creationId xmlns:a16="http://schemas.microsoft.com/office/drawing/2014/main" id="{3F5B44F6-5ECE-A9C6-36BE-6663859F502D}"/>
              </a:ext>
            </a:extLst>
          </p:cNvPr>
          <p:cNvCxnSpPr>
            <a:cxnSpLocks/>
          </p:cNvCxnSpPr>
          <p:nvPr/>
        </p:nvCxnSpPr>
        <p:spPr>
          <a:xfrm flipV="1">
            <a:off x="6193004" y="3040168"/>
            <a:ext cx="1281736" cy="212813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EE6A87B5-6661-BB09-A835-10E1DD1AE7BA}"/>
              </a:ext>
            </a:extLst>
          </p:cNvPr>
          <p:cNvCxnSpPr>
            <a:cxnSpLocks/>
          </p:cNvCxnSpPr>
          <p:nvPr/>
        </p:nvCxnSpPr>
        <p:spPr>
          <a:xfrm flipV="1">
            <a:off x="6208745" y="4104235"/>
            <a:ext cx="1410738" cy="1059161"/>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75B3DDCA-6CCE-B321-15CA-9C1525A14E72}"/>
              </a:ext>
            </a:extLst>
          </p:cNvPr>
          <p:cNvSpPr txBox="1"/>
          <p:nvPr/>
        </p:nvSpPr>
        <p:spPr>
          <a:xfrm>
            <a:off x="7474740" y="2732391"/>
            <a:ext cx="4503781"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107, 230, 13, 85, 124, 65, 191, 221, 150, 6, 223, 242, 11, ….</a:t>
            </a:r>
          </a:p>
        </p:txBody>
      </p:sp>
      <p:sp>
        <p:nvSpPr>
          <p:cNvPr id="26" name="ZoneTexte 25">
            <a:extLst>
              <a:ext uri="{FF2B5EF4-FFF2-40B4-BE49-F238E27FC236}">
                <a16:creationId xmlns:a16="http://schemas.microsoft.com/office/drawing/2014/main" id="{9547E42A-C2E8-3A50-88FD-395D1C48D86F}"/>
              </a:ext>
            </a:extLst>
          </p:cNvPr>
          <p:cNvSpPr txBox="1"/>
          <p:nvPr/>
        </p:nvSpPr>
        <p:spPr>
          <a:xfrm>
            <a:off x="7580284" y="3926009"/>
            <a:ext cx="4398237" cy="307777"/>
          </a:xfrm>
          <a:prstGeom prst="rect">
            <a:avLst/>
          </a:prstGeom>
          <a:noFill/>
        </p:spPr>
        <p:txBody>
          <a:bodyPr wrap="square" rtlCol="0">
            <a:spAutoFit/>
          </a:bodyPr>
          <a:lstStyle/>
          <a:p>
            <a:pPr algn="just"/>
            <a:r>
              <a:rPr lang="en-US" sz="1400" dirty="0">
                <a:solidFill>
                  <a:srgbClr val="D65D35"/>
                </a:solidFill>
                <a:latin typeface="Palatino" pitchFamily="2" charset="77"/>
                <a:ea typeface="Palatino" pitchFamily="2" charset="77"/>
                <a:cs typeface="Calibri" panose="020F0502020204030204" pitchFamily="34" charset="0"/>
              </a:rPr>
              <a:t>{ dairy, milk, glasses, machinery, worker, machinery }</a:t>
            </a:r>
          </a:p>
        </p:txBody>
      </p:sp>
      <p:sp>
        <p:nvSpPr>
          <p:cNvPr id="27" name="ZoneTexte 26">
            <a:extLst>
              <a:ext uri="{FF2B5EF4-FFF2-40B4-BE49-F238E27FC236}">
                <a16:creationId xmlns:a16="http://schemas.microsoft.com/office/drawing/2014/main" id="{E51AAA15-F769-5AEE-A86D-810E6706952D}"/>
              </a:ext>
            </a:extLst>
          </p:cNvPr>
          <p:cNvSpPr txBox="1"/>
          <p:nvPr/>
        </p:nvSpPr>
        <p:spPr>
          <a:xfrm>
            <a:off x="4905554" y="4326161"/>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image</a:t>
            </a:r>
          </a:p>
        </p:txBody>
      </p:sp>
      <p:sp>
        <p:nvSpPr>
          <p:cNvPr id="29" name="ZoneTexte 28">
            <a:extLst>
              <a:ext uri="{FF2B5EF4-FFF2-40B4-BE49-F238E27FC236}">
                <a16:creationId xmlns:a16="http://schemas.microsoft.com/office/drawing/2014/main" id="{0AD557CC-AB0A-8B15-AC8B-A6676A7A6311}"/>
              </a:ext>
            </a:extLst>
          </p:cNvPr>
          <p:cNvSpPr txBox="1"/>
          <p:nvPr/>
        </p:nvSpPr>
        <p:spPr>
          <a:xfrm>
            <a:off x="6582557" y="5883913"/>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caption</a:t>
            </a:r>
          </a:p>
        </p:txBody>
      </p:sp>
      <p:sp>
        <p:nvSpPr>
          <p:cNvPr id="30" name="ZoneTexte 29">
            <a:extLst>
              <a:ext uri="{FF2B5EF4-FFF2-40B4-BE49-F238E27FC236}">
                <a16:creationId xmlns:a16="http://schemas.microsoft.com/office/drawing/2014/main" id="{DA14C475-5E4D-4ECE-7BEE-FBC2BDBC07ED}"/>
              </a:ext>
            </a:extLst>
          </p:cNvPr>
          <p:cNvSpPr txBox="1"/>
          <p:nvPr/>
        </p:nvSpPr>
        <p:spPr>
          <a:xfrm>
            <a:off x="9119789" y="4201539"/>
            <a:ext cx="975197"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top-terms</a:t>
            </a:r>
          </a:p>
        </p:txBody>
      </p:sp>
      <p:sp>
        <p:nvSpPr>
          <p:cNvPr id="31" name="ZoneTexte 30">
            <a:extLst>
              <a:ext uri="{FF2B5EF4-FFF2-40B4-BE49-F238E27FC236}">
                <a16:creationId xmlns:a16="http://schemas.microsoft.com/office/drawing/2014/main" id="{60FED3C2-FB96-342A-E93F-E4D44C6B941D}"/>
              </a:ext>
            </a:extLst>
          </p:cNvPr>
          <p:cNvSpPr txBox="1"/>
          <p:nvPr/>
        </p:nvSpPr>
        <p:spPr>
          <a:xfrm>
            <a:off x="9249355" y="3012541"/>
            <a:ext cx="1470058" cy="246221"/>
          </a:xfrm>
          <a:prstGeom prst="rect">
            <a:avLst/>
          </a:prstGeom>
          <a:noFill/>
        </p:spPr>
        <p:txBody>
          <a:bodyPr wrap="square" rtlCol="0">
            <a:spAutoFit/>
          </a:bodyPr>
          <a:lstStyle/>
          <a:p>
            <a:pPr algn="ctr"/>
            <a:r>
              <a:rPr lang="en-US" sz="1000" dirty="0">
                <a:solidFill>
                  <a:schemeClr val="bg1">
                    <a:lumMod val="75000"/>
                  </a:schemeClr>
                </a:solidFill>
                <a:latin typeface="Palatino" pitchFamily="2" charset="77"/>
                <a:ea typeface="Palatino" pitchFamily="2" charset="77"/>
                <a:cs typeface="Calibri" panose="020F0502020204030204" pitchFamily="34" charset="0"/>
              </a:rPr>
              <a:t>text embedding</a:t>
            </a:r>
          </a:p>
        </p:txBody>
      </p:sp>
      <p:pic>
        <p:nvPicPr>
          <p:cNvPr id="33" name="Image 32" descr="Une image contenant personne, habits, intérieur, cuisine&#10;&#10;Description générée automatiquement">
            <a:extLst>
              <a:ext uri="{FF2B5EF4-FFF2-40B4-BE49-F238E27FC236}">
                <a16:creationId xmlns:a16="http://schemas.microsoft.com/office/drawing/2014/main" id="{9F9EC266-F472-C103-9898-0ACBBBF2726F}"/>
              </a:ext>
            </a:extLst>
          </p:cNvPr>
          <p:cNvPicPr>
            <a:picLocks noChangeAspect="1"/>
          </p:cNvPicPr>
          <p:nvPr/>
        </p:nvPicPr>
        <p:blipFill>
          <a:blip r:embed="rId5"/>
          <a:stretch>
            <a:fillRect/>
          </a:stretch>
        </p:blipFill>
        <p:spPr>
          <a:xfrm>
            <a:off x="4320479" y="2742444"/>
            <a:ext cx="2329283" cy="1554408"/>
          </a:xfrm>
          <a:prstGeom prst="rect">
            <a:avLst/>
          </a:prstGeom>
        </p:spPr>
      </p:pic>
    </p:spTree>
    <p:extLst>
      <p:ext uri="{BB962C8B-B14F-4D97-AF65-F5344CB8AC3E}">
        <p14:creationId xmlns:p14="http://schemas.microsoft.com/office/powerpoint/2010/main" val="213612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156248" y="779381"/>
            <a:ext cx="3888002"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our reference image along with the five images have the closest embedding based on the textual embedding of their automatically created captions.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Take note of the differences between the kinds of connections made here and those found in those using only image-based recommendations.  The text recommendations find deeper semantic connections, such as the milking of cows and the bottling of milk, that would not come from the image-based approach.</a:t>
            </a:r>
          </a:p>
        </p:txBody>
      </p:sp>
      <p:pic>
        <p:nvPicPr>
          <p:cNvPr id="32" name="Image 31" descr="Une image contenant intérieur, bouteille, divers&#10;&#10;Description générée automatiquement">
            <a:extLst>
              <a:ext uri="{FF2B5EF4-FFF2-40B4-BE49-F238E27FC236}">
                <a16:creationId xmlns:a16="http://schemas.microsoft.com/office/drawing/2014/main" id="{2B91F63A-FD54-53EC-8A96-B523D932C388}"/>
              </a:ext>
            </a:extLst>
          </p:cNvPr>
          <p:cNvPicPr>
            <a:picLocks noChangeAspect="1"/>
          </p:cNvPicPr>
          <p:nvPr/>
        </p:nvPicPr>
        <p:blipFill rotWithShape="1">
          <a:blip r:embed="rId4"/>
          <a:srcRect t="4857"/>
          <a:stretch/>
        </p:blipFill>
        <p:spPr>
          <a:xfrm>
            <a:off x="4344198" y="1266939"/>
            <a:ext cx="7758714" cy="4274545"/>
          </a:xfrm>
          <a:prstGeom prst="rect">
            <a:avLst/>
          </a:prstGeom>
        </p:spPr>
      </p:pic>
    </p:spTree>
    <p:extLst>
      <p:ext uri="{BB962C8B-B14F-4D97-AF65-F5344CB8AC3E}">
        <p14:creationId xmlns:p14="http://schemas.microsoft.com/office/powerpoint/2010/main" val="397652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7" name="ZoneTexte 6">
            <a:extLst>
              <a:ext uri="{FF2B5EF4-FFF2-40B4-BE49-F238E27FC236}">
                <a16:creationId xmlns:a16="http://schemas.microsoft.com/office/drawing/2014/main" id="{C2812580-2807-15C6-13C2-E3B04BD21B31}"/>
              </a:ext>
            </a:extLst>
          </p:cNvPr>
          <p:cNvSpPr txBox="1"/>
          <p:nvPr/>
        </p:nvSpPr>
        <p:spPr>
          <a:xfrm>
            <a:off x="156248" y="779381"/>
            <a:ext cx="3888002" cy="563231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is our reference image along with the five images have the closest embedding based on the textual embedding of their automatically created captions.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Take note of the differences between the kinds of connections made here and those found in those using only image-based recommendations.  The text recommendations find deeper semantic connections, such as the milking of cows and the bottling of milk, that would not come from the image-based approach.</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even use the captions to determine a label for for the recommendations.</a:t>
            </a:r>
          </a:p>
        </p:txBody>
      </p:sp>
      <p:cxnSp>
        <p:nvCxnSpPr>
          <p:cNvPr id="11" name="Connecteur droit avec flèche 10">
            <a:extLst>
              <a:ext uri="{FF2B5EF4-FFF2-40B4-BE49-F238E27FC236}">
                <a16:creationId xmlns:a16="http://schemas.microsoft.com/office/drawing/2014/main" id="{41458298-BB76-FFA6-17BF-51D14911B10B}"/>
              </a:ext>
            </a:extLst>
          </p:cNvPr>
          <p:cNvCxnSpPr>
            <a:cxnSpLocks/>
          </p:cNvCxnSpPr>
          <p:nvPr/>
        </p:nvCxnSpPr>
        <p:spPr>
          <a:xfrm flipH="1">
            <a:off x="6096000" y="463478"/>
            <a:ext cx="1430928" cy="58312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descr="Une image contenant intérieur, bouteille, divers&#10;&#10;Description générée automatiquement">
            <a:extLst>
              <a:ext uri="{FF2B5EF4-FFF2-40B4-BE49-F238E27FC236}">
                <a16:creationId xmlns:a16="http://schemas.microsoft.com/office/drawing/2014/main" id="{F6AB5746-A828-C005-6EC1-8F9BD4CC7D8F}"/>
              </a:ext>
            </a:extLst>
          </p:cNvPr>
          <p:cNvPicPr>
            <a:picLocks noChangeAspect="1"/>
          </p:cNvPicPr>
          <p:nvPr/>
        </p:nvPicPr>
        <p:blipFill rotWithShape="1">
          <a:blip r:embed="rId4"/>
          <a:srcRect t="-48" b="1"/>
          <a:stretch/>
        </p:blipFill>
        <p:spPr>
          <a:xfrm>
            <a:off x="4344198" y="1046603"/>
            <a:ext cx="7758714" cy="4494882"/>
          </a:xfrm>
          <a:prstGeom prst="rect">
            <a:avLst/>
          </a:prstGeom>
        </p:spPr>
      </p:pic>
    </p:spTree>
    <p:extLst>
      <p:ext uri="{BB962C8B-B14F-4D97-AF65-F5344CB8AC3E}">
        <p14:creationId xmlns:p14="http://schemas.microsoft.com/office/powerpoint/2010/main" val="2221981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pic>
        <p:nvPicPr>
          <p:cNvPr id="9" name="Image 8" descr="Une image contenant intérieur, bouteille, divers&#10;&#10;Description générée automatiquement">
            <a:extLst>
              <a:ext uri="{FF2B5EF4-FFF2-40B4-BE49-F238E27FC236}">
                <a16:creationId xmlns:a16="http://schemas.microsoft.com/office/drawing/2014/main" id="{8F921BB4-7049-87AE-B6FF-7AB6FF404F4C}"/>
              </a:ext>
            </a:extLst>
          </p:cNvPr>
          <p:cNvPicPr>
            <a:picLocks noChangeAspect="1"/>
          </p:cNvPicPr>
          <p:nvPr/>
        </p:nvPicPr>
        <p:blipFill rotWithShape="1">
          <a:blip r:embed="rId4"/>
          <a:srcRect t="-3406"/>
          <a:stretch/>
        </p:blipFill>
        <p:spPr>
          <a:xfrm>
            <a:off x="6583281" y="1323602"/>
            <a:ext cx="5519632" cy="3305060"/>
          </a:xfrm>
          <a:prstGeom prst="rect">
            <a:avLst/>
          </a:prstGeom>
        </p:spPr>
      </p:pic>
      <p:sp>
        <p:nvSpPr>
          <p:cNvPr id="5" name="ZoneTexte 4">
            <a:extLst>
              <a:ext uri="{FF2B5EF4-FFF2-40B4-BE49-F238E27FC236}">
                <a16:creationId xmlns:a16="http://schemas.microsoft.com/office/drawing/2014/main" id="{570D4994-2909-60B5-73A6-37293F1AADC1}"/>
              </a:ext>
            </a:extLst>
          </p:cNvPr>
          <p:cNvSpPr txBox="1"/>
          <p:nvPr/>
        </p:nvSpPr>
        <p:spPr>
          <a:xfrm>
            <a:off x="362354" y="834468"/>
            <a:ext cx="6049463" cy="535531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Advantages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be used on any collection without the need for existing metadata.</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automatic captions can be used as both search and recommendation system.</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Able to explain the connections between images.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filter/edit the text to try to avoid certain kinds of connections.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Can open the captions for inquiry or hide them to avoid exposing false-inferences.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Works on a variety of inputs, including art works and printed materials.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Continued Questions and Challenges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Questions about biases in the data (often not public).</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Determining good prompts and models to use for specific applications.</a:t>
            </a:r>
          </a:p>
          <a:p>
            <a:pPr marL="285750" indent="-285750" algn="just">
              <a:buFont typeface="Arial" panose="020B0604020202020204" pitchFamily="34" charset="0"/>
              <a:buChar char="•"/>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Cost associated with non-public APIs or need to acquire large computing resources for public models.</a:t>
            </a:r>
          </a:p>
        </p:txBody>
      </p:sp>
    </p:spTree>
    <p:extLst>
      <p:ext uri="{BB962C8B-B14F-4D97-AF65-F5344CB8AC3E}">
        <p14:creationId xmlns:p14="http://schemas.microsoft.com/office/powerpoint/2010/main" val="3592232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 5" descr="Une image contenant nuage, ciel, arbre, paysage&#10;&#10;Description générée automatiquement">
            <a:extLst>
              <a:ext uri="{FF2B5EF4-FFF2-40B4-BE49-F238E27FC236}">
                <a16:creationId xmlns:a16="http://schemas.microsoft.com/office/drawing/2014/main" id="{92A7D20C-29B8-0C74-91CB-7315CEF4B4A9}"/>
              </a:ext>
            </a:extLst>
          </p:cNvPr>
          <p:cNvPicPr>
            <a:picLocks noChangeAspect="1"/>
          </p:cNvPicPr>
          <p:nvPr/>
        </p:nvPicPr>
        <p:blipFill>
          <a:blip r:embed="rId3"/>
          <a:stretch>
            <a:fillRect/>
          </a:stretch>
        </p:blipFill>
        <p:spPr>
          <a:xfrm>
            <a:off x="3758892" y="878536"/>
            <a:ext cx="8299952" cy="480616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6" y="1357687"/>
            <a:ext cx="3284227" cy="1754326"/>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comparison, here are the recommendations for the second example image. Notice that the first three are from the same series, with different angles of the same table.</a:t>
            </a:r>
          </a:p>
        </p:txBody>
      </p:sp>
    </p:spTree>
    <p:extLst>
      <p:ext uri="{BB962C8B-B14F-4D97-AF65-F5344CB8AC3E}">
        <p14:creationId xmlns:p14="http://schemas.microsoft.com/office/powerpoint/2010/main" val="3595420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Using MLLMs For Search and Discovery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6" y="834467"/>
            <a:ext cx="3901172" cy="4247317"/>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visualize the recommendations made by a model by using a dimensionality reduction algorithm. Here, we apply the UMAP algorithm to the images from DOCUMERICA, with images having similar embeddings being placed close to one another for each of our two models.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Notice the different structures of the two models, indicating that there are important fundamental differences between the two embedding approaches.</a:t>
            </a:r>
          </a:p>
        </p:txBody>
      </p:sp>
      <p:pic>
        <p:nvPicPr>
          <p:cNvPr id="9" name="Image 8" descr="Une image contenant carte, texte&#10;&#10;Description générée automatiquement">
            <a:extLst>
              <a:ext uri="{FF2B5EF4-FFF2-40B4-BE49-F238E27FC236}">
                <a16:creationId xmlns:a16="http://schemas.microsoft.com/office/drawing/2014/main" id="{592166FE-001D-BE61-FC0E-47B7E9A5D8F1}"/>
              </a:ext>
            </a:extLst>
          </p:cNvPr>
          <p:cNvPicPr>
            <a:picLocks noChangeAspect="1"/>
          </p:cNvPicPr>
          <p:nvPr/>
        </p:nvPicPr>
        <p:blipFill>
          <a:blip r:embed="rId4"/>
          <a:stretch>
            <a:fillRect/>
          </a:stretch>
        </p:blipFill>
        <p:spPr>
          <a:xfrm>
            <a:off x="4574501" y="1086634"/>
            <a:ext cx="7485961" cy="3742981"/>
          </a:xfrm>
          <a:prstGeom prst="rect">
            <a:avLst/>
          </a:prstGeom>
        </p:spPr>
      </p:pic>
    </p:spTree>
    <p:extLst>
      <p:ext uri="{BB962C8B-B14F-4D97-AF65-F5344CB8AC3E}">
        <p14:creationId xmlns:p14="http://schemas.microsoft.com/office/powerpoint/2010/main" val="425895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Explainable Clusters and Tags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06 – Distant Viewing | </a:t>
            </a:r>
            <a:r>
              <a:rPr lang="fr-FR" sz="1200" b="1" noProof="1">
                <a:solidFill>
                  <a:schemeClr val="tx1">
                    <a:lumMod val="65000"/>
                    <a:lumOff val="35000"/>
                  </a:schemeClr>
                </a:solidFill>
                <a:latin typeface="Courier" pitchFamily="2" charset="0"/>
              </a:rPr>
              <a:t>New Approach</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6" y="834466"/>
            <a:ext cx="4936757" cy="3970318"/>
          </a:xfrm>
          <a:prstGeom prst="rect">
            <a:avLst/>
          </a:prstGeom>
          <a:noFill/>
        </p:spPr>
        <p:txBody>
          <a:bodyPr wrap="square" rtlCol="0">
            <a:spAutoFit/>
          </a:bodyPr>
          <a:lstStyle/>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perform clustering on the connections made with each of our models. However, only the MLLM model provides top-terms that we can then use then use to label each of the clusters.</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we have 32 clusters along with the top identifying terms for the multimodal embedding of the DOCUMERICA collections.</a:t>
            </a:r>
          </a:p>
          <a:p>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These clusters could be exposed as an interface in a digital public project to immediately show visitors the breadth of topics available within the visual archive.</a:t>
            </a:r>
          </a:p>
        </p:txBody>
      </p:sp>
      <p:pic>
        <p:nvPicPr>
          <p:cNvPr id="7" name="Image 6" descr="Une image contenant texte, capture d’écran, Police, nombre&#10;&#10;Description générée automatiquement">
            <a:extLst>
              <a:ext uri="{FF2B5EF4-FFF2-40B4-BE49-F238E27FC236}">
                <a16:creationId xmlns:a16="http://schemas.microsoft.com/office/drawing/2014/main" id="{43A50141-D164-4A20-BFDB-4BA20534F4D2}"/>
              </a:ext>
            </a:extLst>
          </p:cNvPr>
          <p:cNvPicPr>
            <a:picLocks noChangeAspect="1"/>
          </p:cNvPicPr>
          <p:nvPr/>
        </p:nvPicPr>
        <p:blipFill>
          <a:blip r:embed="rId4"/>
          <a:stretch>
            <a:fillRect/>
          </a:stretch>
        </p:blipFill>
        <p:spPr>
          <a:xfrm>
            <a:off x="6682954" y="187287"/>
            <a:ext cx="5024107" cy="6163681"/>
          </a:xfrm>
          <a:prstGeom prst="rect">
            <a:avLst/>
          </a:prstGeom>
        </p:spPr>
      </p:pic>
    </p:spTree>
    <p:extLst>
      <p:ext uri="{BB962C8B-B14F-4D97-AF65-F5344CB8AC3E}">
        <p14:creationId xmlns:p14="http://schemas.microsoft.com/office/powerpoint/2010/main" val="2151864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Outline</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Today we will:</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Start with a quick introduction to the theory of distant viewing.</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Introduce an historic photographic corpus from the 1970s.</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Explore popular techniques for enabling search and discovery of photographic collections.</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Present and evaluate a new distant viewing method that uses large language models to improve capabilities of digital public interfaces.</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See how new class of models connects back to the theoretical stakes of distant viewing.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sp>
        <p:nvSpPr>
          <p:cNvPr id="13" name="ZoneTexte 4">
            <a:extLst>
              <a:ext uri="{FF2B5EF4-FFF2-40B4-BE49-F238E27FC236}">
                <a16:creationId xmlns:a16="http://schemas.microsoft.com/office/drawing/2014/main" id="{1527F71C-10A7-1698-08F5-3DE5A1CE66B9}"/>
              </a:ext>
            </a:extLst>
          </p:cNvPr>
          <p:cNvSpPr txBox="1"/>
          <p:nvPr/>
        </p:nvSpPr>
        <p:spPr>
          <a:xfrm>
            <a:off x="7936242" y="6371576"/>
            <a:ext cx="3143040"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Charles O’Rear, </a:t>
            </a:r>
            <a:r>
              <a:rPr lang="fr-FR" sz="1200" i="1" noProof="1">
                <a:solidFill>
                  <a:schemeClr val="bg1">
                    <a:lumMod val="65000"/>
                  </a:schemeClr>
                </a:solidFill>
                <a:latin typeface="Palatino" pitchFamily="2" charset="77"/>
                <a:ea typeface="Palatino" pitchFamily="2" charset="77"/>
                <a:cs typeface="Calibri" panose="020F0502020204030204" pitchFamily="34" charset="0"/>
              </a:rPr>
              <a:t>Hitchhiker with His Dog, Tripper, On U.S. 66 </a:t>
            </a:r>
            <a:r>
              <a:rPr lang="fr-FR" sz="1200" noProof="1">
                <a:solidFill>
                  <a:schemeClr val="bg1">
                    <a:lumMod val="65000"/>
                  </a:schemeClr>
                </a:solidFill>
                <a:latin typeface="Palatino" pitchFamily="2" charset="77"/>
                <a:ea typeface="Palatino" pitchFamily="2" charset="77"/>
                <a:cs typeface="Calibri" panose="020F0502020204030204" pitchFamily="34" charset="0"/>
              </a:rPr>
              <a:t>(May 1972) </a:t>
            </a:r>
          </a:p>
        </p:txBody>
      </p:sp>
      <p:pic>
        <p:nvPicPr>
          <p:cNvPr id="15362" name="Picture 2">
            <a:extLst>
              <a:ext uri="{FF2B5EF4-FFF2-40B4-BE49-F238E27FC236}">
                <a16:creationId xmlns:a16="http://schemas.microsoft.com/office/drawing/2014/main" id="{E1AE47EA-BC3C-EB5D-AAAA-67012F1CF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473" y="216694"/>
            <a:ext cx="4010579" cy="607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93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9254984"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7. Quantitative Evaluation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07 – Distant Viewing | </a:t>
            </a:r>
            <a:r>
              <a:rPr lang="fr-FR" sz="1200" b="1" noProof="1">
                <a:solidFill>
                  <a:schemeClr val="bg1">
                    <a:lumMod val="85000"/>
                  </a:schemeClr>
                </a:solidFill>
                <a:latin typeface="Courier" pitchFamily="2" charset="0"/>
              </a:rPr>
              <a:t>Quantitative Evaluation</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66842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Symmetric Recommendations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2151960" y="3801519"/>
            <a:ext cx="7888077" cy="2308324"/>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In addition to the potential that we see from looking at a few example, it’s useful to also do some quantitative analysis of the results to compare the image-based and multimodal-based embeddings.</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Here, we see the proportions of recommendations that are symmetric, seeing that the multimodal-based recommendations more consistently match in two dimensions. For 15-25 recommendations, the probability of having a symmetric link is about double that of the image-based method.</a:t>
            </a:r>
          </a:p>
        </p:txBody>
      </p:sp>
      <p:pic>
        <p:nvPicPr>
          <p:cNvPr id="6" name="Image 5" descr="Une image contenant texte, Police, capture d’écran, blanc&#10;&#10;Description générée automatiquement">
            <a:extLst>
              <a:ext uri="{FF2B5EF4-FFF2-40B4-BE49-F238E27FC236}">
                <a16:creationId xmlns:a16="http://schemas.microsoft.com/office/drawing/2014/main" id="{4F76E6D9-E37B-F42B-A5C4-8E8A39536705}"/>
              </a:ext>
            </a:extLst>
          </p:cNvPr>
          <p:cNvPicPr>
            <a:picLocks noChangeAspect="1"/>
          </p:cNvPicPr>
          <p:nvPr/>
        </p:nvPicPr>
        <p:blipFill>
          <a:blip r:embed="rId4"/>
          <a:stretch>
            <a:fillRect/>
          </a:stretch>
        </p:blipFill>
        <p:spPr>
          <a:xfrm>
            <a:off x="821439" y="1108742"/>
            <a:ext cx="10549121" cy="2349408"/>
          </a:xfrm>
          <a:prstGeom prst="rect">
            <a:avLst/>
          </a:prstGeom>
        </p:spPr>
      </p:pic>
    </p:spTree>
    <p:extLst>
      <p:ext uri="{BB962C8B-B14F-4D97-AF65-F5344CB8AC3E}">
        <p14:creationId xmlns:p14="http://schemas.microsoft.com/office/powerpoint/2010/main" val="2466837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Comparing Image- and Multimodal-Embeddings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pic>
        <p:nvPicPr>
          <p:cNvPr id="7" name="Image 6" descr="Une image contenant texte, capture d’écran, Police, nombre&#10;&#10;Description générée automatiquement">
            <a:extLst>
              <a:ext uri="{FF2B5EF4-FFF2-40B4-BE49-F238E27FC236}">
                <a16:creationId xmlns:a16="http://schemas.microsoft.com/office/drawing/2014/main" id="{16E2A8C8-D87C-BBD0-437A-E6A3385C7730}"/>
              </a:ext>
            </a:extLst>
          </p:cNvPr>
          <p:cNvPicPr>
            <a:picLocks noChangeAspect="1"/>
          </p:cNvPicPr>
          <p:nvPr/>
        </p:nvPicPr>
        <p:blipFill>
          <a:blip r:embed="rId4"/>
          <a:stretch>
            <a:fillRect/>
          </a:stretch>
        </p:blipFill>
        <p:spPr>
          <a:xfrm>
            <a:off x="1896177" y="731953"/>
            <a:ext cx="8606042" cy="3363629"/>
          </a:xfrm>
          <a:prstGeom prst="rect">
            <a:avLst/>
          </a:prstGeom>
        </p:spPr>
      </p:pic>
      <p:sp>
        <p:nvSpPr>
          <p:cNvPr id="8" name="ZoneTexte 7">
            <a:extLst>
              <a:ext uri="{FF2B5EF4-FFF2-40B4-BE49-F238E27FC236}">
                <a16:creationId xmlns:a16="http://schemas.microsoft.com/office/drawing/2014/main" id="{360708AA-0BB2-B0AA-018F-555D012694FC}"/>
              </a:ext>
            </a:extLst>
          </p:cNvPr>
          <p:cNvSpPr txBox="1"/>
          <p:nvPr/>
        </p:nvSpPr>
        <p:spPr>
          <a:xfrm>
            <a:off x="2573104" y="4281222"/>
            <a:ext cx="7045792" cy="2031325"/>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We can also see the overlap between the visual and multimodal recommendations. We would hope, and in fact see, that there is some overlap (good, because we know the visual recommendations do find interesting links) but that the multimodal approach mostly offers different links than those based on only images (indicating that this is an importantly different technique from previous methods).</a:t>
            </a:r>
          </a:p>
        </p:txBody>
      </p:sp>
    </p:spTree>
    <p:extLst>
      <p:ext uri="{BB962C8B-B14F-4D97-AF65-F5344CB8AC3E}">
        <p14:creationId xmlns:p14="http://schemas.microsoft.com/office/powerpoint/2010/main" val="907256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Explainable Recommendations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Quantitative Evaluation</a:t>
            </a:r>
            <a:endParaRPr lang="fr-FR" sz="1200" noProof="1">
              <a:solidFill>
                <a:schemeClr val="tx1">
                  <a:lumMod val="65000"/>
                  <a:lumOff val="35000"/>
                </a:schemeClr>
              </a:solidFill>
              <a:latin typeface="Courier" pitchFamily="2" charset="0"/>
            </a:endParaRPr>
          </a:p>
        </p:txBody>
      </p:sp>
      <p:pic>
        <p:nvPicPr>
          <p:cNvPr id="6" name="Image 5" descr="Une image contenant texte, Police, capture d’écran, blanc&#10;&#10;Description générée automatiquement">
            <a:extLst>
              <a:ext uri="{FF2B5EF4-FFF2-40B4-BE49-F238E27FC236}">
                <a16:creationId xmlns:a16="http://schemas.microsoft.com/office/drawing/2014/main" id="{D6221CF7-3898-D1B4-1456-D304FFC52BEC}"/>
              </a:ext>
            </a:extLst>
          </p:cNvPr>
          <p:cNvPicPr>
            <a:picLocks noChangeAspect="1"/>
          </p:cNvPicPr>
          <p:nvPr/>
        </p:nvPicPr>
        <p:blipFill>
          <a:blip r:embed="rId4"/>
          <a:stretch>
            <a:fillRect/>
          </a:stretch>
        </p:blipFill>
        <p:spPr>
          <a:xfrm>
            <a:off x="1255165" y="834467"/>
            <a:ext cx="9681669" cy="2897682"/>
          </a:xfrm>
          <a:prstGeom prst="rect">
            <a:avLst/>
          </a:prstGeom>
        </p:spPr>
      </p:pic>
      <p:sp>
        <p:nvSpPr>
          <p:cNvPr id="8" name="ZoneTexte 7">
            <a:extLst>
              <a:ext uri="{FF2B5EF4-FFF2-40B4-BE49-F238E27FC236}">
                <a16:creationId xmlns:a16="http://schemas.microsoft.com/office/drawing/2014/main" id="{BEF7285D-B902-28F4-E4EB-CEE094990685}"/>
              </a:ext>
            </a:extLst>
          </p:cNvPr>
          <p:cNvSpPr txBox="1"/>
          <p:nvPr/>
        </p:nvSpPr>
        <p:spPr>
          <a:xfrm>
            <a:off x="2348348" y="3940326"/>
            <a:ext cx="7495302" cy="1754326"/>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Finally, let’s see how much the tags associated with each of the sets of recommendations relates to the images. Here, we took a set of 100 recommendations and manually determined which links were valid.</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We see that the the generated tags are useful for describing both image-based* and multimodal-based recommendations.</a:t>
            </a:r>
          </a:p>
        </p:txBody>
      </p:sp>
      <p:sp>
        <p:nvSpPr>
          <p:cNvPr id="9" name="ZoneTexte 8">
            <a:extLst>
              <a:ext uri="{FF2B5EF4-FFF2-40B4-BE49-F238E27FC236}">
                <a16:creationId xmlns:a16="http://schemas.microsoft.com/office/drawing/2014/main" id="{FF5435FE-5AFB-7829-55B3-F2A3957260D1}"/>
              </a:ext>
            </a:extLst>
          </p:cNvPr>
          <p:cNvSpPr txBox="1"/>
          <p:nvPr/>
        </p:nvSpPr>
        <p:spPr>
          <a:xfrm>
            <a:off x="6095999" y="5841254"/>
            <a:ext cx="5639305" cy="738664"/>
          </a:xfrm>
          <a:prstGeom prst="rect">
            <a:avLst/>
          </a:prstGeom>
          <a:noFill/>
        </p:spPr>
        <p:txBody>
          <a:bodyPr wrap="square" rtlCol="0">
            <a:spAutoFit/>
          </a:bodyPr>
          <a:lstStyle/>
          <a:p>
            <a:pPr algn="just"/>
            <a:r>
              <a:rPr lang="en-US" sz="1400" dirty="0">
                <a:solidFill>
                  <a:schemeClr val="bg1">
                    <a:lumMod val="75000"/>
                  </a:schemeClr>
                </a:solidFill>
                <a:latin typeface="Palatino" pitchFamily="2" charset="77"/>
                <a:ea typeface="Palatino" pitchFamily="2" charset="77"/>
                <a:cs typeface="Calibri" panose="020F0502020204030204" pitchFamily="34" charset="0"/>
              </a:rPr>
              <a:t>* The image-based tags use recommendations from the image embeddings but keywords from the multimodal model. These are not available with a visual-only approach.</a:t>
            </a:r>
          </a:p>
        </p:txBody>
      </p:sp>
    </p:spTree>
    <p:extLst>
      <p:ext uri="{BB962C8B-B14F-4D97-AF65-F5344CB8AC3E}">
        <p14:creationId xmlns:p14="http://schemas.microsoft.com/office/powerpoint/2010/main" val="3857429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3" y="2921167"/>
            <a:ext cx="11751189"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7. 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07 – Distant Viewing | </a:t>
            </a:r>
            <a:r>
              <a:rPr lang="fr-FR" sz="1200" b="1" noProof="1">
                <a:solidFill>
                  <a:schemeClr val="bg1">
                    <a:lumMod val="85000"/>
                  </a:schemeClr>
                </a:solidFill>
                <a:latin typeface="Courier" pitchFamily="2" charset="0"/>
              </a:rPr>
              <a:t>Theory + MLLMs</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3267004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316441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4247317"/>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potential power of MLLMs for working with collections of digital images further highlights each of these points. Turning images into textual descriptions is arguable closer to the way that we interpret images than previous types of computer vision annotations. Also, these new algorithms have a wide-open set of configurations and options through the choice of prompts and text filtering that accentuate how our decision making that influences the resulting output.</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1549681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 MLLMs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07 – Distant Viewing | </a:t>
            </a:r>
            <a:r>
              <a:rPr lang="fr-FR" sz="1200" b="1" noProof="1">
                <a:solidFill>
                  <a:schemeClr val="tx1">
                    <a:lumMod val="65000"/>
                    <a:lumOff val="35000"/>
                  </a:schemeClr>
                </a:solidFill>
                <a:latin typeface="Courier" pitchFamily="2" charset="0"/>
              </a:rPr>
              <a:t>Theory + MLLMs</a:t>
            </a:r>
            <a:endParaRPr lang="fr-FR" sz="1200" noProof="1">
              <a:solidFill>
                <a:schemeClr val="tx1">
                  <a:lumMod val="65000"/>
                  <a:lumOff val="35000"/>
                </a:schemeClr>
              </a:solidFill>
              <a:latin typeface="Courier" pitchFamily="2" charset="0"/>
            </a:endParaRPr>
          </a:p>
        </p:txBody>
      </p:sp>
      <p:sp>
        <p:nvSpPr>
          <p:cNvPr id="10" name="ZoneTexte 9">
            <a:extLst>
              <a:ext uri="{FF2B5EF4-FFF2-40B4-BE49-F238E27FC236}">
                <a16:creationId xmlns:a16="http://schemas.microsoft.com/office/drawing/2014/main" id="{B4CA5A78-10B8-DFED-C8E5-49109482FB90}"/>
              </a:ext>
            </a:extLst>
          </p:cNvPr>
          <p:cNvSpPr txBox="1"/>
          <p:nvPr/>
        </p:nvSpPr>
        <p:spPr>
          <a:xfrm>
            <a:off x="362355" y="834466"/>
            <a:ext cx="6335895"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core ideas from the theory of distant viewing is that we need to create annotations to do computational analysis of digital images, that the creation of these annotations can be thought of as a digitally-mediated form of viewing at a distance, and that these forms of viewing at a distance are both subject and destructive.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potential power of MLLMs for working with collections of digital images further highlights each of these points. Turning images into textual descriptions is arguable closer to the way that we interpret images than previous types of computer vision annotations. Also, these new algorithms have a wide-open set of configurations and options through the choice of prompts and text filtering that accentuate how our decision making that influences the resulting output.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the era of large language models, understanding the implications of the theory of distant viewing is more important than ever.</a:t>
            </a:r>
          </a:p>
        </p:txBody>
      </p:sp>
      <p:cxnSp>
        <p:nvCxnSpPr>
          <p:cNvPr id="8" name="Connecteur droit avec flèche 7">
            <a:extLst>
              <a:ext uri="{FF2B5EF4-FFF2-40B4-BE49-F238E27FC236}">
                <a16:creationId xmlns:a16="http://schemas.microsoft.com/office/drawing/2014/main" id="{55460A5A-B70E-1243-7709-3DE6D9AC4DDB}"/>
              </a:ext>
            </a:extLst>
          </p:cNvPr>
          <p:cNvCxnSpPr>
            <a:cxnSpLocks/>
          </p:cNvCxnSpPr>
          <p:nvPr/>
        </p:nvCxnSpPr>
        <p:spPr>
          <a:xfrm>
            <a:off x="8786646" y="3865705"/>
            <a:ext cx="0" cy="1037019"/>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948DE81-E2F4-5DA9-AC06-86121D8248BA}"/>
              </a:ext>
            </a:extLst>
          </p:cNvPr>
          <p:cNvSpPr txBox="1"/>
          <p:nvPr/>
        </p:nvSpPr>
        <p:spPr>
          <a:xfrm>
            <a:off x="8923732" y="4199549"/>
            <a:ext cx="2905903" cy="369332"/>
          </a:xfrm>
          <a:prstGeom prst="rect">
            <a:avLst/>
          </a:prstGeom>
          <a:noFill/>
        </p:spPr>
        <p:txBody>
          <a:bodyPr wrap="square" rtlCol="0">
            <a:spAutoFit/>
          </a:bodyPr>
          <a:lstStyle/>
          <a:p>
            <a:pPr algn="ctr"/>
            <a:r>
              <a:rPr lang="en-US" b="1" dirty="0">
                <a:solidFill>
                  <a:srgbClr val="D65D35"/>
                </a:solidFill>
                <a:latin typeface="Palatino" pitchFamily="2" charset="77"/>
                <a:ea typeface="Palatino" pitchFamily="2" charset="77"/>
                <a:cs typeface="Calibri" panose="020F0502020204030204" pitchFamily="34" charset="0"/>
              </a:rPr>
              <a:t>MLLM model + prompt</a:t>
            </a:r>
          </a:p>
        </p:txBody>
      </p:sp>
      <p:sp>
        <p:nvSpPr>
          <p:cNvPr id="12" name="ZoneTexte 11">
            <a:extLst>
              <a:ext uri="{FF2B5EF4-FFF2-40B4-BE49-F238E27FC236}">
                <a16:creationId xmlns:a16="http://schemas.microsoft.com/office/drawing/2014/main" id="{C4FB8E62-4077-8C7F-6021-51F40D1027C8}"/>
              </a:ext>
            </a:extLst>
          </p:cNvPr>
          <p:cNvSpPr txBox="1"/>
          <p:nvPr/>
        </p:nvSpPr>
        <p:spPr>
          <a:xfrm>
            <a:off x="7671333" y="5000604"/>
            <a:ext cx="4398236" cy="954107"/>
          </a:xfrm>
          <a:prstGeom prst="rect">
            <a:avLst/>
          </a:prstGeom>
          <a:noFill/>
        </p:spPr>
        <p:txBody>
          <a:bodyPr wrap="square" rtlCol="0">
            <a:spAutoFit/>
          </a:bodyPr>
          <a:lstStyle/>
          <a:p>
            <a:pPr algn="just"/>
            <a:r>
              <a:rPr lang="en-US" sz="1400" i="1" dirty="0">
                <a:solidFill>
                  <a:srgbClr val="D65D35"/>
                </a:solidFill>
                <a:latin typeface="Palatino" pitchFamily="2" charset="77"/>
                <a:ea typeface="Palatino" pitchFamily="2" charset="77"/>
                <a:cs typeface="Calibri" panose="020F0502020204030204" pitchFamily="34" charset="0"/>
              </a:rPr>
              <a:t>This photograph captures a scene inside an industrial or agricultural processing facility, possibly a dairy. The image focuses on a female worker engaged in operating machinery used for filling milk bottles….</a:t>
            </a:r>
          </a:p>
        </p:txBody>
      </p:sp>
      <p:pic>
        <p:nvPicPr>
          <p:cNvPr id="14" name="Image 13" descr="Une image contenant personne, habits, intérieur, bouteille&#10;&#10;Description générée automatiquement">
            <a:extLst>
              <a:ext uri="{FF2B5EF4-FFF2-40B4-BE49-F238E27FC236}">
                <a16:creationId xmlns:a16="http://schemas.microsoft.com/office/drawing/2014/main" id="{E20F3195-82A0-5B6C-4CA4-4F223BC61EF1}"/>
              </a:ext>
            </a:extLst>
          </p:cNvPr>
          <p:cNvPicPr>
            <a:picLocks noChangeAspect="1"/>
          </p:cNvPicPr>
          <p:nvPr/>
        </p:nvPicPr>
        <p:blipFill>
          <a:blip r:embed="rId4"/>
          <a:stretch>
            <a:fillRect/>
          </a:stretch>
        </p:blipFill>
        <p:spPr>
          <a:xfrm>
            <a:off x="7517830" y="767445"/>
            <a:ext cx="4398236" cy="2932158"/>
          </a:xfrm>
          <a:prstGeom prst="rect">
            <a:avLst/>
          </a:prstGeom>
        </p:spPr>
      </p:pic>
      <p:sp>
        <p:nvSpPr>
          <p:cNvPr id="15" name="ZoneTexte 4">
            <a:extLst>
              <a:ext uri="{FF2B5EF4-FFF2-40B4-BE49-F238E27FC236}">
                <a16:creationId xmlns:a16="http://schemas.microsoft.com/office/drawing/2014/main" id="{310B4C2A-85FC-7E6A-E593-6BEDB8C620CE}"/>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Tree>
    <p:extLst>
      <p:ext uri="{BB962C8B-B14F-4D97-AF65-F5344CB8AC3E}">
        <p14:creationId xmlns:p14="http://schemas.microsoft.com/office/powerpoint/2010/main" val="3977736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FCECDB8-F84F-C456-7447-EA25A0F92561}"/>
              </a:ext>
            </a:extLst>
          </p:cNvPr>
          <p:cNvPicPr>
            <a:picLocks noChangeAspect="1"/>
          </p:cNvPicPr>
          <p:nvPr/>
        </p:nvPicPr>
        <p:blipFill rotWithShape="1">
          <a:blip r:embed="rId3"/>
          <a:srcRect t="16162" b="-11919"/>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90" y="0"/>
            <a:ext cx="12206689" cy="6858000"/>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4C6B9E4E-704D-8ADE-682F-11E954FD2C34}"/>
              </a:ext>
            </a:extLst>
          </p:cNvPr>
          <p:cNvSpPr txBox="1"/>
          <p:nvPr/>
        </p:nvSpPr>
        <p:spPr>
          <a:xfrm>
            <a:off x="2405403" y="360709"/>
            <a:ext cx="7381193" cy="707886"/>
          </a:xfrm>
          <a:prstGeom prst="rect">
            <a:avLst/>
          </a:prstGeom>
          <a:noFill/>
        </p:spPr>
        <p:txBody>
          <a:bodyPr wrap="square" rtlCol="0">
            <a:spAutoFit/>
          </a:bodyPr>
          <a:lstStyle/>
          <a:p>
            <a:pPr algn="ctr"/>
            <a:r>
              <a:rPr lang="fr-FR" sz="4000" b="1" noProof="1">
                <a:solidFill>
                  <a:schemeClr val="bg1"/>
                </a:solidFill>
                <a:latin typeface="Calibri" panose="020F0502020204030204" pitchFamily="34" charset="0"/>
                <a:ea typeface="Palatino" pitchFamily="2" charset="77"/>
                <a:cs typeface="Calibri" panose="020F0502020204030204" pitchFamily="34" charset="0"/>
              </a:rPr>
              <a:t>THANK YOU!</a:t>
            </a:r>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p:txBody>
      </p:sp>
      <p:pic>
        <p:nvPicPr>
          <p:cNvPr id="5" name="Picture 4" descr="A person and person sitting at a desk with a computer&#10;&#10;Description automatically generated">
            <a:extLst>
              <a:ext uri="{FF2B5EF4-FFF2-40B4-BE49-F238E27FC236}">
                <a16:creationId xmlns:a16="http://schemas.microsoft.com/office/drawing/2014/main" id="{1249E537-2268-FA6E-3021-C7BE4303ADBB}"/>
              </a:ext>
            </a:extLst>
          </p:cNvPr>
          <p:cNvPicPr>
            <a:picLocks noChangeAspect="1"/>
          </p:cNvPicPr>
          <p:nvPr/>
        </p:nvPicPr>
        <p:blipFill>
          <a:blip r:embed="rId4"/>
          <a:stretch>
            <a:fillRect/>
          </a:stretch>
        </p:blipFill>
        <p:spPr>
          <a:xfrm>
            <a:off x="4992394" y="1876841"/>
            <a:ext cx="6841332" cy="4560888"/>
          </a:xfrm>
          <a:prstGeom prst="rect">
            <a:avLst/>
          </a:prstGeom>
        </p:spPr>
      </p:pic>
      <p:sp>
        <p:nvSpPr>
          <p:cNvPr id="6" name="ZoneTexte 3">
            <a:extLst>
              <a:ext uri="{FF2B5EF4-FFF2-40B4-BE49-F238E27FC236}">
                <a16:creationId xmlns:a16="http://schemas.microsoft.com/office/drawing/2014/main" id="{DB7124DE-4B82-B8B5-CFE2-DD0E46772C14}"/>
              </a:ext>
            </a:extLst>
          </p:cNvPr>
          <p:cNvSpPr txBox="1"/>
          <p:nvPr/>
        </p:nvSpPr>
        <p:spPr>
          <a:xfrm>
            <a:off x="653336" y="2093667"/>
            <a:ext cx="3457664" cy="461665"/>
          </a:xfrm>
          <a:prstGeom prst="rect">
            <a:avLst/>
          </a:prstGeom>
          <a:noFill/>
        </p:spPr>
        <p:txBody>
          <a:bodyPr wrap="square" rtlCol="0">
            <a:spAutoFit/>
          </a:bodyPr>
          <a:lstStyle/>
          <a:p>
            <a:pPr algn="ctr"/>
            <a:r>
              <a:rPr lang="fr-FR" sz="2400" b="1" noProof="1">
                <a:solidFill>
                  <a:schemeClr val="bg1"/>
                </a:solidFill>
                <a:latin typeface="Calibri" panose="020F0502020204030204" pitchFamily="34" charset="0"/>
                <a:ea typeface="Palatino" pitchFamily="2" charset="77"/>
                <a:cs typeface="Calibri" panose="020F0502020204030204" pitchFamily="34" charset="0"/>
              </a:rPr>
              <a:t>Please get in touch!</a:t>
            </a:r>
          </a:p>
        </p:txBody>
      </p:sp>
      <p:sp>
        <p:nvSpPr>
          <p:cNvPr id="7" name="ZoneTexte 3">
            <a:extLst>
              <a:ext uri="{FF2B5EF4-FFF2-40B4-BE49-F238E27FC236}">
                <a16:creationId xmlns:a16="http://schemas.microsoft.com/office/drawing/2014/main" id="{5A18D3C1-1F65-3369-C964-D42132C04892}"/>
              </a:ext>
            </a:extLst>
          </p:cNvPr>
          <p:cNvSpPr txBox="1"/>
          <p:nvPr/>
        </p:nvSpPr>
        <p:spPr>
          <a:xfrm>
            <a:off x="676570" y="3178467"/>
            <a:ext cx="4114885" cy="1938992"/>
          </a:xfrm>
          <a:prstGeom prst="rect">
            <a:avLst/>
          </a:prstGeom>
          <a:noFill/>
        </p:spPr>
        <p:txBody>
          <a:bodyPr wrap="square" rtlCol="0">
            <a:spAutoFit/>
          </a:bodyPr>
          <a:lstStyle/>
          <a:p>
            <a:pPr algn="ctr"/>
            <a:r>
              <a:rPr lang="fr-FR" sz="3000" b="1" noProof="1">
                <a:solidFill>
                  <a:schemeClr val="accent2"/>
                </a:solidFill>
                <a:latin typeface="Palatino" pitchFamily="2" charset="77"/>
                <a:ea typeface="Palatino" pitchFamily="2" charset="77"/>
                <a:cs typeface="Calibri" panose="020F0502020204030204" pitchFamily="34" charset="0"/>
              </a:rPr>
              <a:t>distantviewing.org</a:t>
            </a:r>
          </a:p>
          <a:p>
            <a:pPr algn="ctr"/>
            <a:endParaRPr lang="fr-FR" sz="3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tarnold2@richmond.edu</a:t>
            </a:r>
          </a:p>
          <a:p>
            <a:pPr algn="ctr"/>
            <a:r>
              <a:rPr lang="fr-FR" sz="3000" noProof="1">
                <a:solidFill>
                  <a:schemeClr val="accent2"/>
                </a:solidFill>
                <a:latin typeface="Calibri" panose="020F0502020204030204" pitchFamily="34" charset="0"/>
                <a:ea typeface="Palatino" pitchFamily="2" charset="77"/>
                <a:cs typeface="Calibri" panose="020F0502020204030204" pitchFamily="34" charset="0"/>
              </a:rPr>
              <a:t>ltilton@richmond.edu</a:t>
            </a:r>
          </a:p>
        </p:txBody>
      </p:sp>
    </p:spTree>
    <p:extLst>
      <p:ext uri="{BB962C8B-B14F-4D97-AF65-F5344CB8AC3E}">
        <p14:creationId xmlns:p14="http://schemas.microsoft.com/office/powerpoint/2010/main" val="29086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Book (2023)</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01 – Distant Viewing | </a:t>
            </a:r>
            <a:r>
              <a:rPr lang="fr-FR" sz="1200" b="1" noProof="1">
                <a:solidFill>
                  <a:schemeClr val="tx1">
                    <a:lumMod val="65000"/>
                    <a:lumOff val="35000"/>
                  </a:schemeClr>
                </a:solidFill>
                <a:latin typeface="Courier" pitchFamily="2" charset="0"/>
              </a:rPr>
              <a:t>Introduction</a:t>
            </a:r>
            <a:endParaRPr lang="fr-FR" sz="1200" noProof="1">
              <a:solidFill>
                <a:schemeClr val="tx1">
                  <a:lumMod val="65000"/>
                  <a:lumOff val="35000"/>
                </a:schemeClr>
              </a:solidFill>
              <a:latin typeface="Courier" pitchFamily="2" charset="0"/>
            </a:endParaRPr>
          </a:p>
        </p:txBody>
      </p:sp>
      <p:pic>
        <p:nvPicPr>
          <p:cNvPr id="1026" name="Picture 2" descr="Distant Viewing Cover">
            <a:extLst>
              <a:ext uri="{FF2B5EF4-FFF2-40B4-BE49-F238E27FC236}">
                <a16:creationId xmlns:a16="http://schemas.microsoft.com/office/drawing/2014/main" id="{7DDFFFD1-0051-8818-64FF-323FC55D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9184" y="242173"/>
            <a:ext cx="4029456" cy="6044184"/>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4">
            <a:extLst>
              <a:ext uri="{FF2B5EF4-FFF2-40B4-BE49-F238E27FC236}">
                <a16:creationId xmlns:a16="http://schemas.microsoft.com/office/drawing/2014/main" id="{EE55850F-32C9-45CB-60E2-DA03160492E9}"/>
              </a:ext>
            </a:extLst>
          </p:cNvPr>
          <p:cNvSpPr txBox="1"/>
          <p:nvPr/>
        </p:nvSpPr>
        <p:spPr>
          <a:xfrm>
            <a:off x="601830" y="976915"/>
            <a:ext cx="6432954" cy="1477328"/>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For more details about the theory and method of distant viewing, please check out our recently published book </a:t>
            </a:r>
            <a:r>
              <a:rPr lang="fr-FR" i="1" noProof="1">
                <a:solidFill>
                  <a:schemeClr val="tx1">
                    <a:lumMod val="75000"/>
                    <a:lumOff val="25000"/>
                  </a:schemeClr>
                </a:solidFill>
                <a:latin typeface="Palatino" pitchFamily="2" charset="77"/>
                <a:ea typeface="Palatino" pitchFamily="2" charset="77"/>
                <a:cs typeface="Calibri" panose="020F0502020204030204" pitchFamily="34" charset="0"/>
              </a:rPr>
              <a:t>Distant Viewing</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(MIT Press, 2023). It has been released under an OA license and can be freely downloaded from the following link:</a:t>
            </a:r>
          </a:p>
        </p:txBody>
      </p:sp>
      <p:sp>
        <p:nvSpPr>
          <p:cNvPr id="10" name="ZoneTexte 4">
            <a:extLst>
              <a:ext uri="{FF2B5EF4-FFF2-40B4-BE49-F238E27FC236}">
                <a16:creationId xmlns:a16="http://schemas.microsoft.com/office/drawing/2014/main" id="{B328CF66-2C2C-A2A5-CA34-77549150FC38}"/>
              </a:ext>
            </a:extLst>
          </p:cNvPr>
          <p:cNvSpPr txBox="1"/>
          <p:nvPr/>
        </p:nvSpPr>
        <p:spPr>
          <a:xfrm>
            <a:off x="1200074" y="2741045"/>
            <a:ext cx="5729535" cy="523220"/>
          </a:xfrm>
          <a:prstGeom prst="rect">
            <a:avLst/>
          </a:prstGeom>
          <a:noFill/>
        </p:spPr>
        <p:txBody>
          <a:bodyPr wrap="square" rtlCol="0">
            <a:spAutoFit/>
          </a:bodyPr>
          <a:lstStyle/>
          <a:p>
            <a:pPr algn="ctr"/>
            <a:r>
              <a:rPr lang="fr-FR" sz="2800" b="1" noProof="1">
                <a:solidFill>
                  <a:srgbClr val="FFC000"/>
                </a:solidFill>
                <a:latin typeface="Palatino" pitchFamily="2" charset="77"/>
                <a:ea typeface="Palatino" pitchFamily="2" charset="77"/>
                <a:cs typeface="Calibri" panose="020F0502020204030204" pitchFamily="34" charset="0"/>
              </a:rPr>
              <a:t>https://distantviewing.org/book</a:t>
            </a:r>
          </a:p>
        </p:txBody>
      </p:sp>
      <p:sp>
        <p:nvSpPr>
          <p:cNvPr id="11" name="ZoneTexte 4">
            <a:extLst>
              <a:ext uri="{FF2B5EF4-FFF2-40B4-BE49-F238E27FC236}">
                <a16:creationId xmlns:a16="http://schemas.microsoft.com/office/drawing/2014/main" id="{1E64F7EB-3822-65D2-0EF7-6606E282A12E}"/>
              </a:ext>
            </a:extLst>
          </p:cNvPr>
          <p:cNvSpPr txBox="1"/>
          <p:nvPr/>
        </p:nvSpPr>
        <p:spPr>
          <a:xfrm>
            <a:off x="1026340" y="3665094"/>
            <a:ext cx="6432954" cy="2308324"/>
          </a:xfrm>
          <a:prstGeom prst="rect">
            <a:avLst/>
          </a:prstGeom>
          <a:noFill/>
        </p:spPr>
        <p:txBody>
          <a:bodyPr wrap="square" rtlCol="0">
            <a:spAutoFit/>
          </a:bodyPr>
          <a:lstStyle/>
          <a:p>
            <a:r>
              <a:rPr lang="en-US" b="1" dirty="0"/>
              <a:t>Distant Viewing: Computational Exploration of Digital Images </a:t>
            </a:r>
          </a:p>
          <a:p>
            <a:r>
              <a:rPr lang="en-US" dirty="0"/>
              <a:t>By Taylor Arnold,  Lauren Tilton </a:t>
            </a:r>
          </a:p>
          <a:p>
            <a:endParaRPr lang="en-US" dirty="0"/>
          </a:p>
          <a:p>
            <a:r>
              <a:rPr lang="en-US" dirty="0"/>
              <a:t>The MIT Press</a:t>
            </a:r>
          </a:p>
          <a:p>
            <a:r>
              <a:rPr lang="en-US" dirty="0"/>
              <a:t>DOI: </a:t>
            </a:r>
            <a:r>
              <a:rPr lang="en-US" dirty="0">
                <a:hlinkClick r:id="rId5">
                  <a:extLst>
                    <a:ext uri="{A12FA001-AC4F-418D-AE19-62706E023703}">
                      <ahyp:hlinkClr xmlns:ahyp="http://schemas.microsoft.com/office/drawing/2018/hyperlinkcolor" val="tx"/>
                    </a:ext>
                  </a:extLst>
                </a:hlinkClick>
              </a:rPr>
              <a:t>https://doi.org/10.7551/mitpress/14046.001.0001</a:t>
            </a:r>
            <a:r>
              <a:rPr lang="en-US" dirty="0"/>
              <a:t> </a:t>
            </a:r>
          </a:p>
          <a:p>
            <a:r>
              <a:rPr lang="en-US" dirty="0"/>
              <a:t>ISBN electronic: 9780262375160</a:t>
            </a:r>
          </a:p>
          <a:p>
            <a:r>
              <a:rPr lang="en-US" dirty="0"/>
              <a:t>In Special Collection: </a:t>
            </a:r>
            <a:r>
              <a:rPr lang="en-US" dirty="0">
                <a:hlinkClick r:id="rId6">
                  <a:extLst>
                    <a:ext uri="{A12FA001-AC4F-418D-AE19-62706E023703}">
                      <ahyp:hlinkClr xmlns:ahyp="http://schemas.microsoft.com/office/drawing/2018/hyperlinkcolor" val="tx"/>
                    </a:ext>
                  </a:extLst>
                </a:hlinkClick>
              </a:rPr>
              <a:t>CogNet</a:t>
            </a:r>
            <a:r>
              <a:rPr lang="en-US" dirty="0"/>
              <a:t> </a:t>
            </a:r>
          </a:p>
          <a:p>
            <a:r>
              <a:rPr lang="en-US" dirty="0"/>
              <a:t>Publication date: October 2023</a:t>
            </a:r>
          </a:p>
        </p:txBody>
      </p:sp>
    </p:spTree>
    <p:extLst>
      <p:ext uri="{BB962C8B-B14F-4D97-AF65-F5344CB8AC3E}">
        <p14:creationId xmlns:p14="http://schemas.microsoft.com/office/powerpoint/2010/main" val="366459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921167"/>
            <a:ext cx="8424290" cy="1015663"/>
          </a:xfrm>
          <a:prstGeom prst="rect">
            <a:avLst/>
          </a:prstGeom>
          <a:noFill/>
        </p:spPr>
        <p:txBody>
          <a:bodyPr wrap="square" rtlCol="0">
            <a:spAutoFit/>
          </a:bodyPr>
          <a:lstStyle/>
          <a:p>
            <a:r>
              <a:rPr lang="fr-FR" sz="6000" b="1" noProof="1">
                <a:solidFill>
                  <a:schemeClr val="bg1">
                    <a:lumMod val="85000"/>
                  </a:schemeClr>
                </a:solidFill>
                <a:latin typeface="Calibri" panose="020F0502020204030204" pitchFamily="34" charset="0"/>
                <a:ea typeface="Palatino" pitchFamily="2" charset="77"/>
                <a:cs typeface="Calibri" panose="020F0502020204030204" pitchFamily="34" charset="0"/>
              </a:rPr>
              <a:t>2.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02 – Distant Viewing | </a:t>
            </a:r>
            <a:r>
              <a:rPr lang="fr-FR" sz="1200" b="1" noProof="1">
                <a:solidFill>
                  <a:schemeClr val="bg1">
                    <a:lumMod val="85000"/>
                  </a:schemeClr>
                </a:solidFill>
                <a:latin typeface="Courier" pitchFamily="2" charset="0"/>
              </a:rPr>
              <a:t>Theory</a:t>
            </a:r>
            <a:endParaRPr lang="fr-FR" sz="1200" noProof="1">
              <a:solidFill>
                <a:schemeClr val="bg1">
                  <a:lumMod val="85000"/>
                </a:schemeClr>
              </a:solidFill>
              <a:latin typeface="Courier" pitchFamily="2" charset="0"/>
            </a:endParaRPr>
          </a:p>
        </p:txBody>
      </p:sp>
    </p:spTree>
    <p:extLst>
      <p:ext uri="{BB962C8B-B14F-4D97-AF65-F5344CB8AC3E}">
        <p14:creationId xmlns:p14="http://schemas.microsoft.com/office/powerpoint/2010/main" val="145081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descr="Une image contenant personne, habits, intérieur, cuisine&#10;&#10;Description générée automatiquement">
            <a:extLst>
              <a:ext uri="{FF2B5EF4-FFF2-40B4-BE49-F238E27FC236}">
                <a16:creationId xmlns:a16="http://schemas.microsoft.com/office/drawing/2014/main" id="{BA150F29-9623-3CFB-9CF7-E10F614A6C62}"/>
              </a:ext>
            </a:extLst>
          </p:cNvPr>
          <p:cNvPicPr>
            <a:picLocks noChangeAspect="1"/>
          </p:cNvPicPr>
          <p:nvPr/>
        </p:nvPicPr>
        <p:blipFill>
          <a:blip r:embed="rId3"/>
          <a:stretch>
            <a:fillRect/>
          </a:stretch>
        </p:blipFill>
        <p:spPr>
          <a:xfrm>
            <a:off x="7522222" y="882896"/>
            <a:ext cx="4393844" cy="2932158"/>
          </a:xfrm>
          <a:prstGeom prst="rect">
            <a:avLst/>
          </a:prstGeom>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923330"/>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p:txBody>
      </p:sp>
      <p:sp>
        <p:nvSpPr>
          <p:cNvPr id="26" name="ZoneTexte 4">
            <a:extLst>
              <a:ext uri="{FF2B5EF4-FFF2-40B4-BE49-F238E27FC236}">
                <a16:creationId xmlns:a16="http://schemas.microsoft.com/office/drawing/2014/main" id="{74D36852-EBBE-51ED-A57A-FF5F22C4FC2A}"/>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7" name="ZoneTexte 26">
            <a:extLst>
              <a:ext uri="{FF2B5EF4-FFF2-40B4-BE49-F238E27FC236}">
                <a16:creationId xmlns:a16="http://schemas.microsoft.com/office/drawing/2014/main" id="{4D1E63DB-EACD-F5BB-AA57-8853BB3F65C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8" name="ZoneTexte 27">
            <a:extLst>
              <a:ext uri="{FF2B5EF4-FFF2-40B4-BE49-F238E27FC236}">
                <a16:creationId xmlns:a16="http://schemas.microsoft.com/office/drawing/2014/main" id="{14C01DA7-0327-155B-8123-159538C92037}"/>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Tree>
    <p:extLst>
      <p:ext uri="{BB962C8B-B14F-4D97-AF65-F5344CB8AC3E}">
        <p14:creationId xmlns:p14="http://schemas.microsoft.com/office/powerpoint/2010/main" val="320760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2308324"/>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p:txBody>
      </p:sp>
      <p:cxnSp>
        <p:nvCxnSpPr>
          <p:cNvPr id="7" name="Connecteur droit avec flèche 6">
            <a:extLst>
              <a:ext uri="{FF2B5EF4-FFF2-40B4-BE49-F238E27FC236}">
                <a16:creationId xmlns:a16="http://schemas.microsoft.com/office/drawing/2014/main" id="{5F2D5956-60F0-1EB6-7FEA-DE41442768E5}"/>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8579196-BC52-8D3B-94E3-5A30A08DB721}"/>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6ADEC8FE-5F4F-BED0-E323-36C96C230BC9}"/>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4AC29EAF-EFD0-9B41-75E8-8E2B5D22C256}"/>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1" name="ZoneTexte 10">
            <a:extLst>
              <a:ext uri="{FF2B5EF4-FFF2-40B4-BE49-F238E27FC236}">
                <a16:creationId xmlns:a16="http://schemas.microsoft.com/office/drawing/2014/main" id="{AF5A1540-6822-5E9A-C8FE-D87B1FFB7CFD}"/>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12" name="ZoneTexte 11">
            <a:extLst>
              <a:ext uri="{FF2B5EF4-FFF2-40B4-BE49-F238E27FC236}">
                <a16:creationId xmlns:a16="http://schemas.microsoft.com/office/drawing/2014/main" id="{DF5F2939-A037-660F-D0ED-2DE7E7591B4A}"/>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13" name="ZoneTexte 12">
            <a:extLst>
              <a:ext uri="{FF2B5EF4-FFF2-40B4-BE49-F238E27FC236}">
                <a16:creationId xmlns:a16="http://schemas.microsoft.com/office/drawing/2014/main" id="{5A0304F8-B74D-513B-CB57-4AB81D5E5FE6}"/>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15" name="Connecteur droit avec flèche 14">
            <a:extLst>
              <a:ext uri="{FF2B5EF4-FFF2-40B4-BE49-F238E27FC236}">
                <a16:creationId xmlns:a16="http://schemas.microsoft.com/office/drawing/2014/main" id="{267E6C1C-21F6-3251-596D-38A033CC77B0}"/>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4">
            <a:extLst>
              <a:ext uri="{FF2B5EF4-FFF2-40B4-BE49-F238E27FC236}">
                <a16:creationId xmlns:a16="http://schemas.microsoft.com/office/drawing/2014/main" id="{F6B83760-F11D-2815-13D4-0E1EC1E4FCD2}"/>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17" name="ZoneTexte 16">
            <a:extLst>
              <a:ext uri="{FF2B5EF4-FFF2-40B4-BE49-F238E27FC236}">
                <a16:creationId xmlns:a16="http://schemas.microsoft.com/office/drawing/2014/main" id="{8EE43E5A-8B72-81B6-9B44-0718076B2541}"/>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18" name="ZoneTexte 17">
            <a:extLst>
              <a:ext uri="{FF2B5EF4-FFF2-40B4-BE49-F238E27FC236}">
                <a16:creationId xmlns:a16="http://schemas.microsoft.com/office/drawing/2014/main" id="{9D3B7342-BC2C-8FC1-6B9D-06E8F8A8E40A}"/>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19" name="ZoneTexte 18">
            <a:extLst>
              <a:ext uri="{FF2B5EF4-FFF2-40B4-BE49-F238E27FC236}">
                <a16:creationId xmlns:a16="http://schemas.microsoft.com/office/drawing/2014/main" id="{14CBFCBE-FF08-582C-B579-DA9302E046A8}"/>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0" name="Image 19" descr="Une image contenant personne, habits, intérieur, cuisine&#10;&#10;Description générée automatiquement">
            <a:extLst>
              <a:ext uri="{FF2B5EF4-FFF2-40B4-BE49-F238E27FC236}">
                <a16:creationId xmlns:a16="http://schemas.microsoft.com/office/drawing/2014/main" id="{A890609F-192A-6E72-6B6C-23616056C0B0}"/>
              </a:ext>
            </a:extLst>
          </p:cNvPr>
          <p:cNvPicPr>
            <a:picLocks noChangeAspect="1"/>
          </p:cNvPicPr>
          <p:nvPr/>
        </p:nvPicPr>
        <p:blipFill>
          <a:blip r:embed="rId4"/>
          <a:stretch>
            <a:fillRect/>
          </a:stretch>
        </p:blipFill>
        <p:spPr>
          <a:xfrm>
            <a:off x="7522222" y="882896"/>
            <a:ext cx="4393844" cy="2932158"/>
          </a:xfrm>
          <a:prstGeom prst="rect">
            <a:avLst/>
          </a:prstGeom>
        </p:spPr>
      </p:pic>
    </p:spTree>
    <p:extLst>
      <p:ext uri="{BB962C8B-B14F-4D97-AF65-F5344CB8AC3E}">
        <p14:creationId xmlns:p14="http://schemas.microsoft.com/office/powerpoint/2010/main" val="3621077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Distant Viewing Theory: Overview</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02 – Distant Viewing | </a:t>
            </a:r>
            <a:r>
              <a:rPr lang="fr-FR" sz="1200" b="1" noProof="1">
                <a:solidFill>
                  <a:schemeClr val="tx1">
                    <a:lumMod val="65000"/>
                    <a:lumOff val="35000"/>
                  </a:schemeClr>
                </a:solidFill>
                <a:latin typeface="Courier" pitchFamily="2" charset="0"/>
              </a:rPr>
              <a:t>Theory</a:t>
            </a:r>
            <a:endParaRPr lang="fr-FR" sz="1200" noProof="1">
              <a:solidFill>
                <a:schemeClr val="tx1">
                  <a:lumMod val="65000"/>
                  <a:lumOff val="35000"/>
                </a:schemeClr>
              </a:solidFill>
              <a:latin typeface="Courier" pitchFamily="2" charset="0"/>
            </a:endParaRPr>
          </a:p>
        </p:txBody>
      </p:sp>
      <p:sp>
        <p:nvSpPr>
          <p:cNvPr id="6" name="ZoneTexte 4">
            <a:extLst>
              <a:ext uri="{FF2B5EF4-FFF2-40B4-BE49-F238E27FC236}">
                <a16:creationId xmlns:a16="http://schemas.microsoft.com/office/drawing/2014/main" id="{EE1A5E73-819A-5196-173C-1CA78C3444AF}"/>
              </a:ext>
            </a:extLst>
          </p:cNvPr>
          <p:cNvSpPr txBox="1"/>
          <p:nvPr/>
        </p:nvSpPr>
        <p:spPr>
          <a:xfrm>
            <a:off x="601830" y="976915"/>
            <a:ext cx="5762394" cy="2862322"/>
          </a:xfrm>
          <a:prstGeom prst="rect">
            <a:avLst/>
          </a:prstGeom>
          <a:noFill/>
        </p:spPr>
        <p:txBody>
          <a:bodyPr wrap="square" rtlCol="0">
            <a:spAutoFit/>
          </a:bodyPr>
          <a:lstStyle/>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is a theory of how the computational exploration of digital images through the application of computer vision works, and why it is needed.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p:txBody>
      </p:sp>
      <p:cxnSp>
        <p:nvCxnSpPr>
          <p:cNvPr id="14" name="Connecteur droit avec flèche 13">
            <a:extLst>
              <a:ext uri="{FF2B5EF4-FFF2-40B4-BE49-F238E27FC236}">
                <a16:creationId xmlns:a16="http://schemas.microsoft.com/office/drawing/2014/main" id="{709F9120-5E2B-41B2-693B-080B1A8568EF}"/>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66CD7F-3D70-5978-8A10-A07AF0DA3FE5}"/>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C8FE4ADE-E7C7-8145-A286-893333AB0A50}"/>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F93B103B-97AA-34B1-227D-71058821F073}"/>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bottle, milk }</a:t>
            </a:r>
          </a:p>
        </p:txBody>
      </p:sp>
      <p:sp>
        <p:nvSpPr>
          <p:cNvPr id="19" name="ZoneTexte 18">
            <a:extLst>
              <a:ext uri="{FF2B5EF4-FFF2-40B4-BE49-F238E27FC236}">
                <a16:creationId xmlns:a16="http://schemas.microsoft.com/office/drawing/2014/main" id="{41B6B1AC-1ECE-EA6C-F520-F0A3B6950CF2}"/>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indoors</a:t>
            </a:r>
          </a:p>
        </p:txBody>
      </p:sp>
      <p:sp>
        <p:nvSpPr>
          <p:cNvPr id="20" name="ZoneTexte 19">
            <a:extLst>
              <a:ext uri="{FF2B5EF4-FFF2-40B4-BE49-F238E27FC236}">
                <a16:creationId xmlns:a16="http://schemas.microsoft.com/office/drawing/2014/main" id="{7267D1A3-4060-703B-16E2-A9DFE80198FA}"/>
              </a:ext>
            </a:extLst>
          </p:cNvPr>
          <p:cNvSpPr txBox="1"/>
          <p:nvPr/>
        </p:nvSpPr>
        <p:spPr>
          <a:xfrm>
            <a:off x="6819443" y="5109572"/>
            <a:ext cx="2261344"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black, brown, white</a:t>
            </a:r>
          </a:p>
        </p:txBody>
      </p:sp>
      <p:sp>
        <p:nvSpPr>
          <p:cNvPr id="21" name="ZoneTexte 20">
            <a:extLst>
              <a:ext uri="{FF2B5EF4-FFF2-40B4-BE49-F238E27FC236}">
                <a16:creationId xmlns:a16="http://schemas.microsoft.com/office/drawing/2014/main" id="{EAAF2BD0-6769-54CE-E6B7-10722CCF4F12}"/>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1 person</a:t>
            </a:r>
          </a:p>
        </p:txBody>
      </p:sp>
      <p:cxnSp>
        <p:nvCxnSpPr>
          <p:cNvPr id="22" name="Connecteur droit avec flèche 21">
            <a:extLst>
              <a:ext uri="{FF2B5EF4-FFF2-40B4-BE49-F238E27FC236}">
                <a16:creationId xmlns:a16="http://schemas.microsoft.com/office/drawing/2014/main" id="{0F921D75-4274-4A2F-AA86-8D9A6C1A7224}"/>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4">
            <a:extLst>
              <a:ext uri="{FF2B5EF4-FFF2-40B4-BE49-F238E27FC236}">
                <a16:creationId xmlns:a16="http://schemas.microsoft.com/office/drawing/2014/main" id="{45987DDA-D88E-DB49-C8EC-E4FCED4B79E7}"/>
              </a:ext>
            </a:extLst>
          </p:cNvPr>
          <p:cNvSpPr txBox="1"/>
          <p:nvPr/>
        </p:nvSpPr>
        <p:spPr>
          <a:xfrm>
            <a:off x="7517830" y="292927"/>
            <a:ext cx="4311813" cy="461665"/>
          </a:xfrm>
          <a:prstGeom prst="rect">
            <a:avLst/>
          </a:prstGeom>
          <a:noFill/>
        </p:spPr>
        <p:txBody>
          <a:bodyPr wrap="square" rtlCol="0">
            <a:spAutoFit/>
          </a:bodyPr>
          <a:lstStyle/>
          <a:p>
            <a:pPr algn="ctr"/>
            <a:r>
              <a:rPr lang="fr-FR" sz="1200" noProof="1">
                <a:solidFill>
                  <a:schemeClr val="bg1">
                    <a:lumMod val="65000"/>
                  </a:schemeClr>
                </a:solidFill>
                <a:latin typeface="Palatino" pitchFamily="2" charset="77"/>
                <a:ea typeface="Palatino" pitchFamily="2" charset="77"/>
                <a:cs typeface="Calibri" panose="020F0502020204030204" pitchFamily="34" charset="0"/>
              </a:rPr>
              <a:t>Flip Schulke, </a:t>
            </a:r>
            <a:r>
              <a:rPr lang="fr-FR" sz="1200" i="1" noProof="1">
                <a:solidFill>
                  <a:schemeClr val="bg1">
                    <a:lumMod val="65000"/>
                  </a:schemeClr>
                </a:solidFill>
                <a:latin typeface="Palatino" pitchFamily="2" charset="77"/>
                <a:ea typeface="Palatino" pitchFamily="2" charset="77"/>
                <a:cs typeface="Calibri" panose="020F0502020204030204" pitchFamily="34" charset="0"/>
              </a:rPr>
              <a:t>Employee of the Donald Dannheim Family who operate a dairy and ice cream store </a:t>
            </a:r>
            <a:r>
              <a:rPr lang="fr-FR" sz="1200" noProof="1">
                <a:solidFill>
                  <a:schemeClr val="bg1">
                    <a:lumMod val="65000"/>
                  </a:schemeClr>
                </a:solidFill>
                <a:latin typeface="Palatino" pitchFamily="2" charset="77"/>
                <a:ea typeface="Palatino" pitchFamily="2" charset="77"/>
                <a:cs typeface="Calibri" panose="020F0502020204030204" pitchFamily="34" charset="0"/>
              </a:rPr>
              <a:t>(July 1974). </a:t>
            </a:r>
          </a:p>
        </p:txBody>
      </p:sp>
      <p:sp>
        <p:nvSpPr>
          <p:cNvPr id="25" name="ZoneTexte 24">
            <a:extLst>
              <a:ext uri="{FF2B5EF4-FFF2-40B4-BE49-F238E27FC236}">
                <a16:creationId xmlns:a16="http://schemas.microsoft.com/office/drawing/2014/main" id="{54F9CB59-4166-AEEA-2DF0-B890C0E2891B}"/>
              </a:ext>
            </a:extLst>
          </p:cNvPr>
          <p:cNvSpPr txBox="1"/>
          <p:nvPr/>
        </p:nvSpPr>
        <p:spPr>
          <a:xfrm>
            <a:off x="6922891" y="6594116"/>
            <a:ext cx="4388318" cy="253916"/>
          </a:xfrm>
          <a:prstGeom prst="rect">
            <a:avLst/>
          </a:prstGeom>
          <a:noFill/>
        </p:spPr>
        <p:txBody>
          <a:bodyPr wrap="square" rtlCol="0">
            <a:spAutoFit/>
          </a:bodyPr>
          <a:lstStyle/>
          <a:p>
            <a:pPr algn="just"/>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T. Arnold and L. Tilton, (2023) </a:t>
            </a:r>
            <a:r>
              <a:rPr lang="en-US" sz="1050" b="1" i="1" dirty="0">
                <a:solidFill>
                  <a:schemeClr val="bg1">
                    <a:lumMod val="50000"/>
                  </a:schemeClr>
                </a:solidFill>
                <a:latin typeface="Georgia" panose="02040502050405020303" pitchFamily="18" charset="0"/>
                <a:ea typeface="Palatino" pitchFamily="2" charset="77"/>
                <a:cs typeface="Calibri" panose="020F0502020204030204" pitchFamily="34" charset="0"/>
              </a:rPr>
              <a:t>Distant Viewing, </a:t>
            </a:r>
            <a:r>
              <a:rPr lang="en-US" sz="1050" b="1" dirty="0">
                <a:solidFill>
                  <a:schemeClr val="bg1">
                    <a:lumMod val="50000"/>
                  </a:schemeClr>
                </a:solidFill>
                <a:latin typeface="Georgia" panose="02040502050405020303" pitchFamily="18" charset="0"/>
                <a:ea typeface="Palatino" pitchFamily="2" charset="77"/>
                <a:cs typeface="Calibri" panose="020F0502020204030204" pitchFamily="34" charset="0"/>
              </a:rPr>
              <a:t>MIT Press.</a:t>
            </a:r>
          </a:p>
        </p:txBody>
      </p:sp>
      <p:sp>
        <p:nvSpPr>
          <p:cNvPr id="26" name="ZoneTexte 25">
            <a:extLst>
              <a:ext uri="{FF2B5EF4-FFF2-40B4-BE49-F238E27FC236}">
                <a16:creationId xmlns:a16="http://schemas.microsoft.com/office/drawing/2014/main" id="{3613EA49-8F50-B057-B3C9-D6904F421B24}"/>
              </a:ext>
            </a:extLst>
          </p:cNvPr>
          <p:cNvSpPr txBox="1"/>
          <p:nvPr/>
        </p:nvSpPr>
        <p:spPr>
          <a:xfrm rot="16200000">
            <a:off x="6449486" y="2053324"/>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starting image</a:t>
            </a:r>
          </a:p>
        </p:txBody>
      </p:sp>
      <p:sp>
        <p:nvSpPr>
          <p:cNvPr id="27" name="ZoneTexte 26">
            <a:extLst>
              <a:ext uri="{FF2B5EF4-FFF2-40B4-BE49-F238E27FC236}">
                <a16:creationId xmlns:a16="http://schemas.microsoft.com/office/drawing/2014/main" id="{35F4FBCB-3501-BE3B-4CD8-7A02A8CC38D4}"/>
              </a:ext>
            </a:extLst>
          </p:cNvPr>
          <p:cNvSpPr txBox="1"/>
          <p:nvPr/>
        </p:nvSpPr>
        <p:spPr>
          <a:xfrm rot="16200000">
            <a:off x="5940686" y="5153796"/>
            <a:ext cx="1480516"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p>
        </p:txBody>
      </p:sp>
      <p:pic>
        <p:nvPicPr>
          <p:cNvPr id="28" name="Image 27" descr="Une image contenant personne, habits, intérieur, cuisine&#10;&#10;Description générée automatiquement">
            <a:extLst>
              <a:ext uri="{FF2B5EF4-FFF2-40B4-BE49-F238E27FC236}">
                <a16:creationId xmlns:a16="http://schemas.microsoft.com/office/drawing/2014/main" id="{38BF1711-BD03-5838-EE7E-7297C7DBA869}"/>
              </a:ext>
            </a:extLst>
          </p:cNvPr>
          <p:cNvPicPr>
            <a:picLocks noChangeAspect="1"/>
          </p:cNvPicPr>
          <p:nvPr/>
        </p:nvPicPr>
        <p:blipFill>
          <a:blip r:embed="rId4"/>
          <a:stretch>
            <a:fillRect/>
          </a:stretch>
        </p:blipFill>
        <p:spPr>
          <a:xfrm>
            <a:off x="7522222" y="882896"/>
            <a:ext cx="4393844" cy="2932158"/>
          </a:xfrm>
          <a:prstGeom prst="rect">
            <a:avLst/>
          </a:prstGeom>
        </p:spPr>
      </p:pic>
    </p:spTree>
    <p:extLst>
      <p:ext uri="{BB962C8B-B14F-4D97-AF65-F5344CB8AC3E}">
        <p14:creationId xmlns:p14="http://schemas.microsoft.com/office/powerpoint/2010/main" val="306339350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3972</TotalTime>
  <Words>4836</Words>
  <Application>Microsoft Macintosh PowerPoint</Application>
  <PresentationFormat>Grand écran</PresentationFormat>
  <Paragraphs>404</Paragraphs>
  <Slides>48</Slides>
  <Notes>48</Notes>
  <HiddenSlides>6</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48</vt:i4>
      </vt:variant>
    </vt:vector>
  </HeadingPairs>
  <TitlesOfParts>
    <vt:vector size="55" baseType="lpstr">
      <vt:lpstr>Arial</vt:lpstr>
      <vt:lpstr>Calibri</vt:lpstr>
      <vt:lpstr>Calibri Light</vt:lpstr>
      <vt:lpstr>Courier</vt:lpstr>
      <vt:lpstr>Georgia</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270</cp:revision>
  <dcterms:created xsi:type="dcterms:W3CDTF">2021-04-28T17:57:29Z</dcterms:created>
  <dcterms:modified xsi:type="dcterms:W3CDTF">2024-09-11T08:10:28Z</dcterms:modified>
</cp:coreProperties>
</file>